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sldIdLst>
    <p:sldId id="256" r:id="rId2"/>
    <p:sldId id="257" r:id="rId3"/>
    <p:sldId id="300" r:id="rId4"/>
    <p:sldId id="356" r:id="rId5"/>
    <p:sldId id="274" r:id="rId6"/>
    <p:sldId id="301" r:id="rId7"/>
    <p:sldId id="302" r:id="rId8"/>
    <p:sldId id="303" r:id="rId9"/>
    <p:sldId id="304" r:id="rId10"/>
    <p:sldId id="305" r:id="rId11"/>
    <p:sldId id="306" r:id="rId12"/>
    <p:sldId id="307" r:id="rId13"/>
    <p:sldId id="308" r:id="rId14"/>
    <p:sldId id="310" r:id="rId15"/>
    <p:sldId id="311" r:id="rId16"/>
    <p:sldId id="355" r:id="rId17"/>
    <p:sldId id="294" r:id="rId18"/>
    <p:sldId id="298" r:id="rId19"/>
    <p:sldId id="299" r:id="rId20"/>
    <p:sldId id="321" r:id="rId21"/>
    <p:sldId id="348" r:id="rId22"/>
    <p:sldId id="317" r:id="rId23"/>
    <p:sldId id="358" r:id="rId24"/>
    <p:sldId id="360" r:id="rId25"/>
    <p:sldId id="361" r:id="rId26"/>
    <p:sldId id="362" r:id="rId27"/>
    <p:sldId id="363" r:id="rId28"/>
    <p:sldId id="364" r:id="rId29"/>
    <p:sldId id="365" r:id="rId30"/>
    <p:sldId id="366" r:id="rId31"/>
    <p:sldId id="319" r:id="rId32"/>
    <p:sldId id="320" r:id="rId33"/>
    <p:sldId id="367" r:id="rId34"/>
    <p:sldId id="315" r:id="rId35"/>
    <p:sldId id="316" r:id="rId36"/>
    <p:sldId id="313" r:id="rId37"/>
    <p:sldId id="314" r:id="rId38"/>
    <p:sldId id="323" r:id="rId39"/>
    <p:sldId id="324" r:id="rId40"/>
    <p:sldId id="325" r:id="rId41"/>
    <p:sldId id="326" r:id="rId42"/>
    <p:sldId id="327" r:id="rId43"/>
    <p:sldId id="328" r:id="rId44"/>
    <p:sldId id="347"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52" r:id="rId62"/>
    <p:sldId id="353" r:id="rId63"/>
    <p:sldId id="354" r:id="rId64"/>
    <p:sldId id="350" r:id="rId6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3300"/>
    <a:srgbClr val="000099"/>
    <a:srgbClr val="99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varScale="1">
        <p:scale>
          <a:sx n="87" d="100"/>
          <a:sy n="87" d="100"/>
        </p:scale>
        <p:origin x="118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ABFAB-62FA-4F6B-B840-C53DBE84CEDB}" type="datetimeFigureOut">
              <a:rPr lang="hr-HR" smtClean="0"/>
              <a:pPr/>
              <a:t>16.11.2017.</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30271-BD67-4760-A3D9-6DC1460D4267}" type="slidenum">
              <a:rPr lang="hr-HR" smtClean="0"/>
              <a:pPr/>
              <a:t>‹#›</a:t>
            </a:fld>
            <a:endParaRPr lang="hr-HR"/>
          </a:p>
        </p:txBody>
      </p:sp>
    </p:spTree>
    <p:extLst>
      <p:ext uri="{BB962C8B-B14F-4D97-AF65-F5344CB8AC3E}">
        <p14:creationId xmlns:p14="http://schemas.microsoft.com/office/powerpoint/2010/main" val="412631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Barkod = crtični kod</a:t>
            </a:r>
            <a:endParaRPr lang="hr-HR" dirty="0"/>
          </a:p>
        </p:txBody>
      </p:sp>
      <p:sp>
        <p:nvSpPr>
          <p:cNvPr id="4" name="Rezervirano mjesto broja slajda 3"/>
          <p:cNvSpPr>
            <a:spLocks noGrp="1"/>
          </p:cNvSpPr>
          <p:nvPr>
            <p:ph type="sldNum" sz="quarter" idx="10"/>
          </p:nvPr>
        </p:nvSpPr>
        <p:spPr/>
        <p:txBody>
          <a:bodyPr/>
          <a:lstStyle/>
          <a:p>
            <a:fld id="{77EFD6C7-0915-461D-9529-BDFB27A6FFCE}" type="slidenum">
              <a:rPr lang="hr-HR" smtClean="0"/>
              <a:t>23</a:t>
            </a:fld>
            <a:endParaRPr lang="hr-HR" dirty="0"/>
          </a:p>
        </p:txBody>
      </p:sp>
    </p:spTree>
    <p:extLst>
      <p:ext uri="{BB962C8B-B14F-4D97-AF65-F5344CB8AC3E}">
        <p14:creationId xmlns:p14="http://schemas.microsoft.com/office/powerpoint/2010/main" val="295219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Binarni, alfanumerički</a:t>
            </a:r>
            <a:r>
              <a:rPr lang="hr-HR" baseline="0" dirty="0" smtClean="0"/>
              <a:t> simboli….</a:t>
            </a:r>
            <a:endParaRPr lang="hr-HR" dirty="0"/>
          </a:p>
        </p:txBody>
      </p:sp>
      <p:sp>
        <p:nvSpPr>
          <p:cNvPr id="4" name="Rezervirano mjesto broja slajda 3"/>
          <p:cNvSpPr>
            <a:spLocks noGrp="1"/>
          </p:cNvSpPr>
          <p:nvPr>
            <p:ph type="sldNum" sz="quarter" idx="10"/>
          </p:nvPr>
        </p:nvSpPr>
        <p:spPr/>
        <p:txBody>
          <a:bodyPr/>
          <a:lstStyle/>
          <a:p>
            <a:fld id="{77EFD6C7-0915-461D-9529-BDFB27A6FFCE}" type="slidenum">
              <a:rPr lang="hr-HR" smtClean="0"/>
              <a:t>24</a:t>
            </a:fld>
            <a:endParaRPr lang="hr-HR" dirty="0"/>
          </a:p>
        </p:txBody>
      </p:sp>
    </p:spTree>
    <p:extLst>
      <p:ext uri="{BB962C8B-B14F-4D97-AF65-F5344CB8AC3E}">
        <p14:creationId xmlns:p14="http://schemas.microsoft.com/office/powerpoint/2010/main" val="12979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7B6A3B-1885-496D-BC12-1FAB2F4958EF}" type="slidenum">
              <a:rPr lang="hr-HR" smtClean="0"/>
              <a:t>42</a:t>
            </a:fld>
            <a:endParaRPr lang="hr-HR"/>
          </a:p>
        </p:txBody>
      </p:sp>
    </p:spTree>
    <p:extLst>
      <p:ext uri="{BB962C8B-B14F-4D97-AF65-F5344CB8AC3E}">
        <p14:creationId xmlns:p14="http://schemas.microsoft.com/office/powerpoint/2010/main" val="111236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7B6A3B-1885-496D-BC12-1FAB2F4958EF}" type="slidenum">
              <a:rPr lang="hr-HR" smtClean="0"/>
              <a:t>50</a:t>
            </a:fld>
            <a:endParaRPr lang="hr-HR"/>
          </a:p>
        </p:txBody>
      </p:sp>
    </p:spTree>
    <p:extLst>
      <p:ext uri="{BB962C8B-B14F-4D97-AF65-F5344CB8AC3E}">
        <p14:creationId xmlns:p14="http://schemas.microsoft.com/office/powerpoint/2010/main" val="372796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en-US"/>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a:p>
        </p:txBody>
      </p:sp>
      <p:sp>
        <p:nvSpPr>
          <p:cNvPr id="4" name="Rezervirano mjesto datuma 3"/>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333108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287212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155734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174316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en-US"/>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10585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4"/>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367139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en-US"/>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Rezervirano mjesto datuma 6"/>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310879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datuma 2"/>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274357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418086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en-US"/>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358528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en-US"/>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CF900055-187F-4C7E-8C69-68D04AEBEA8C}" type="datetimeFigureOut">
              <a:rPr lang="sr-Latn-CS" smtClean="0"/>
              <a:pPr/>
              <a:t>16.11.2017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09E76F1-1AFF-44B0-957A-11D57936691D}" type="slidenum">
              <a:rPr lang="hr-HR" smtClean="0"/>
              <a:pPr/>
              <a:t>‹#›</a:t>
            </a:fld>
            <a:endParaRPr lang="hr-HR"/>
          </a:p>
        </p:txBody>
      </p:sp>
    </p:spTree>
    <p:extLst>
      <p:ext uri="{BB962C8B-B14F-4D97-AF65-F5344CB8AC3E}">
        <p14:creationId xmlns:p14="http://schemas.microsoft.com/office/powerpoint/2010/main" val="405287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en-US"/>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00055-187F-4C7E-8C69-68D04AEBEA8C}" type="datetimeFigureOut">
              <a:rPr lang="sr-Latn-CS" smtClean="0"/>
              <a:pPr/>
              <a:t>16.11.2017</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E76F1-1AFF-44B0-957A-11D57936691D}" type="slidenum">
              <a:rPr lang="hr-HR" smtClean="0"/>
              <a:pPr/>
              <a:t>‹#›</a:t>
            </a:fld>
            <a:endParaRPr lang="hr-HR"/>
          </a:p>
        </p:txBody>
      </p:sp>
    </p:spTree>
    <p:extLst>
      <p:ext uri="{BB962C8B-B14F-4D97-AF65-F5344CB8AC3E}">
        <p14:creationId xmlns:p14="http://schemas.microsoft.com/office/powerpoint/2010/main" val="4139235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www.qr-code-generator.com/" TargetMode="Externa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package" Target="../embeddings/Prezentacija_programa_Microsoft_PowerPoint1.pptx"/></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skwirk.com/p-c_s-54_u-251_t-647_c-2411/camera-shots-angles-and-movement-lighting-cinematography-and-mise-en-scene/nsw/camera-shots-angles-and-movement-lighting-cinematography-and-mise-en-scene/skills-by-text-type-film/film-overview"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72816"/>
            <a:ext cx="8083624" cy="2664296"/>
          </a:xfrm>
        </p:spPr>
        <p:txBody>
          <a:bodyPr>
            <a:normAutofit/>
          </a:bodyPr>
          <a:lstStyle/>
          <a:p>
            <a:pPr algn="ctr"/>
            <a:r>
              <a:rPr lang="hr-HR" b="1" dirty="0"/>
              <a:t>UČIMO </a:t>
            </a:r>
            <a:r>
              <a:rPr lang="hr-HR" b="1" dirty="0" smtClean="0"/>
              <a:t>UČITI</a:t>
            </a:r>
            <a:br>
              <a:rPr lang="hr-HR" b="1" dirty="0" smtClean="0"/>
            </a:br>
            <a:r>
              <a:rPr lang="hr-HR" b="1" dirty="0" smtClean="0"/>
              <a:t>Teorije učenja</a:t>
            </a:r>
            <a:endParaRPr lang="hr-HR" b="1" dirty="0"/>
          </a:p>
        </p:txBody>
      </p:sp>
      <p:sp>
        <p:nvSpPr>
          <p:cNvPr id="3" name="Subtitle 2"/>
          <p:cNvSpPr>
            <a:spLocks noGrp="1"/>
          </p:cNvSpPr>
          <p:nvPr>
            <p:ph type="subTitle" idx="1"/>
          </p:nvPr>
        </p:nvSpPr>
        <p:spPr>
          <a:xfrm>
            <a:off x="1763688" y="2636912"/>
            <a:ext cx="6048672" cy="3240360"/>
          </a:xfrm>
        </p:spPr>
        <p:txBody>
          <a:bodyPr>
            <a:normAutofit fontScale="77500" lnSpcReduction="20000"/>
          </a:bodyPr>
          <a:lstStyle/>
          <a:p>
            <a:endParaRPr lang="hr-HR" dirty="0"/>
          </a:p>
          <a:p>
            <a:endParaRPr lang="hr-HR" dirty="0"/>
          </a:p>
          <a:p>
            <a:endParaRPr lang="hr-HR" dirty="0"/>
          </a:p>
          <a:p>
            <a:endParaRPr lang="hr-HR" dirty="0"/>
          </a:p>
          <a:p>
            <a:endParaRPr lang="hr-HR" dirty="0"/>
          </a:p>
          <a:p>
            <a:pPr algn="ctr"/>
            <a:r>
              <a:rPr lang="hr-HR" dirty="0" smtClean="0">
                <a:solidFill>
                  <a:schemeClr val="tx1"/>
                </a:solidFill>
              </a:rPr>
              <a:t>Biljana </a:t>
            </a:r>
            <a:r>
              <a:rPr lang="hr-HR" dirty="0" err="1" smtClean="0">
                <a:solidFill>
                  <a:schemeClr val="tx1"/>
                </a:solidFill>
              </a:rPr>
              <a:t>Krnjajić</a:t>
            </a:r>
            <a:r>
              <a:rPr lang="hr-HR" dirty="0" smtClean="0">
                <a:solidFill>
                  <a:schemeClr val="tx1"/>
                </a:solidFill>
              </a:rPr>
              <a:t>, dipl. knjižničar</a:t>
            </a:r>
          </a:p>
          <a:p>
            <a:pPr algn="ctr"/>
            <a:endParaRPr lang="hr-HR" dirty="0" smtClean="0">
              <a:solidFill>
                <a:schemeClr val="tx1"/>
              </a:solidFill>
            </a:endParaRPr>
          </a:p>
          <a:p>
            <a:pPr algn="ctr"/>
            <a:r>
              <a:rPr lang="hr-HR" sz="2600" dirty="0">
                <a:solidFill>
                  <a:schemeClr val="tx1"/>
                </a:solidFill>
              </a:rPr>
              <a:t>Vukovar, 15. studeni 2017</a:t>
            </a:r>
            <a:r>
              <a:rPr lang="hr-HR" dirty="0">
                <a:solidFill>
                  <a:schemeClr val="tx1"/>
                </a:solidFill>
              </a:rPr>
              <a:t>.</a:t>
            </a:r>
          </a:p>
          <a:p>
            <a:pPr algn="ctr"/>
            <a:endParaRPr lang="hr-HR" b="1" dirty="0">
              <a:solidFill>
                <a:schemeClr val="tx1"/>
              </a:solidFill>
            </a:endParaRPr>
          </a:p>
        </p:txBody>
      </p:sp>
      <p:pic>
        <p:nvPicPr>
          <p:cNvPr id="2051" name="Picture 3" descr="C:\Users\ivo\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04664"/>
            <a:ext cx="3749030"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Metode poučavanja</a:t>
            </a:r>
            <a:endParaRPr lang="en-US" dirty="0"/>
          </a:p>
        </p:txBody>
      </p:sp>
      <p:sp>
        <p:nvSpPr>
          <p:cNvPr id="3" name="Rezervirano mjesto sadržaja 2"/>
          <p:cNvSpPr>
            <a:spLocks noGrp="1"/>
          </p:cNvSpPr>
          <p:nvPr>
            <p:ph idx="1"/>
          </p:nvPr>
        </p:nvSpPr>
        <p:spPr/>
        <p:txBody>
          <a:bodyPr>
            <a:normAutofit/>
          </a:bodyPr>
          <a:lstStyle/>
          <a:p>
            <a:pPr>
              <a:buFont typeface="Wingdings" panose="05000000000000000000" pitchFamily="2" charset="2"/>
              <a:buChar char="ü"/>
            </a:pPr>
            <a:r>
              <a:rPr lang="hr-HR" sz="2400" b="1" dirty="0" smtClean="0"/>
              <a:t>metode poučavanja ovise </a:t>
            </a:r>
            <a:r>
              <a:rPr lang="hr-HR" sz="2400" dirty="0" smtClean="0"/>
              <a:t>o metodama učenja</a:t>
            </a:r>
          </a:p>
          <a:p>
            <a:pPr>
              <a:buFont typeface="Wingdings" panose="05000000000000000000" pitchFamily="2" charset="2"/>
              <a:buChar char="ü"/>
            </a:pPr>
            <a:r>
              <a:rPr lang="hr-HR" sz="2400" b="1" dirty="0" smtClean="0"/>
              <a:t>brojne</a:t>
            </a:r>
            <a:r>
              <a:rPr lang="hr-HR" sz="2400" dirty="0" smtClean="0"/>
              <a:t> su </a:t>
            </a:r>
            <a:r>
              <a:rPr lang="hr-HR" sz="2400" b="1" dirty="0" smtClean="0"/>
              <a:t>teorije</a:t>
            </a:r>
            <a:r>
              <a:rPr lang="hr-HR" sz="2400" dirty="0" smtClean="0"/>
              <a:t> učenja i tehnike poučavanja</a:t>
            </a:r>
          </a:p>
          <a:p>
            <a:pPr marL="368046" indent="-285750">
              <a:buFont typeface="Wingdings" panose="05000000000000000000" pitchFamily="2" charset="2"/>
              <a:buChar char="ü"/>
            </a:pPr>
            <a:r>
              <a:rPr lang="hr-HR" sz="2400" dirty="0" smtClean="0"/>
              <a:t>- biheviorizam</a:t>
            </a:r>
          </a:p>
          <a:p>
            <a:pPr marL="368046" indent="-285750">
              <a:buFont typeface="Wingdings" panose="05000000000000000000" pitchFamily="2" charset="2"/>
              <a:buChar char="ü"/>
            </a:pPr>
            <a:r>
              <a:rPr lang="hr-HR" sz="2400" dirty="0" smtClean="0"/>
              <a:t>- </a:t>
            </a:r>
            <a:r>
              <a:rPr lang="hr-HR" sz="2400" dirty="0" err="1" smtClean="0"/>
              <a:t>kognitivizam</a:t>
            </a:r>
            <a:endParaRPr lang="hr-HR" sz="2400" dirty="0" smtClean="0"/>
          </a:p>
          <a:p>
            <a:pPr marL="368046" indent="-285750">
              <a:buFont typeface="Wingdings" panose="05000000000000000000" pitchFamily="2" charset="2"/>
              <a:buChar char="ü"/>
            </a:pPr>
            <a:r>
              <a:rPr lang="hr-HR" sz="2400" dirty="0" smtClean="0"/>
              <a:t>- </a:t>
            </a:r>
            <a:r>
              <a:rPr lang="hr-HR" sz="2400" dirty="0" err="1" smtClean="0"/>
              <a:t>kostruktivizam</a:t>
            </a:r>
            <a:endParaRPr lang="hr-HR" sz="2400" dirty="0" smtClean="0"/>
          </a:p>
          <a:p>
            <a:pPr marL="368046" indent="-285750">
              <a:buFont typeface="Wingdings" panose="05000000000000000000" pitchFamily="2" charset="2"/>
              <a:buChar char="ü"/>
            </a:pPr>
            <a:r>
              <a:rPr lang="hr-HR" sz="2400" dirty="0" smtClean="0"/>
              <a:t>- </a:t>
            </a:r>
            <a:r>
              <a:rPr lang="hr-HR" sz="2400" dirty="0" err="1" smtClean="0"/>
              <a:t>konektivizam</a:t>
            </a:r>
            <a:endParaRPr lang="hr-HR" sz="2400" dirty="0" smtClean="0"/>
          </a:p>
          <a:p>
            <a:pPr marL="368046" indent="-285750">
              <a:buFont typeface="Wingdings" panose="05000000000000000000" pitchFamily="2" charset="2"/>
              <a:buChar char="ü"/>
            </a:pPr>
            <a:r>
              <a:rPr lang="hr-HR" sz="2400" dirty="0" smtClean="0"/>
              <a:t>- humanizam</a:t>
            </a:r>
          </a:p>
          <a:p>
            <a:pPr marL="368046" indent="-285750">
              <a:buFont typeface="Wingdings" panose="05000000000000000000" pitchFamily="2" charset="2"/>
              <a:buChar char="ü"/>
            </a:pPr>
            <a:r>
              <a:rPr lang="hr-HR" sz="2400" dirty="0" smtClean="0"/>
              <a:t>- najbolja metoda je vlastito iskustvo</a:t>
            </a:r>
          </a:p>
        </p:txBody>
      </p:sp>
      <p:pic>
        <p:nvPicPr>
          <p:cNvPr id="9218" name="Picture 2" descr="C:\Users\ivo\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20888"/>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fontScale="92500" lnSpcReduction="20000"/>
          </a:bodyPr>
          <a:lstStyle/>
          <a:p>
            <a:pPr>
              <a:buFont typeface="Wingdings" panose="05000000000000000000" pitchFamily="2" charset="2"/>
              <a:buChar char="ü"/>
            </a:pPr>
            <a:r>
              <a:rPr lang="hr-HR" dirty="0"/>
              <a:t>u</a:t>
            </a:r>
            <a:r>
              <a:rPr lang="hr-HR" dirty="0" smtClean="0"/>
              <a:t>čite ozbiljno, stalno, teške stvari</a:t>
            </a:r>
          </a:p>
          <a:p>
            <a:pPr>
              <a:buFont typeface="Wingdings" panose="05000000000000000000" pitchFamily="2" charset="2"/>
              <a:buChar char="ü"/>
            </a:pPr>
            <a:r>
              <a:rPr lang="hr-HR" dirty="0"/>
              <a:t>s</a:t>
            </a:r>
            <a:r>
              <a:rPr lang="hr-HR" dirty="0" smtClean="0"/>
              <a:t>voju struku</a:t>
            </a:r>
          </a:p>
          <a:p>
            <a:pPr>
              <a:buFont typeface="Wingdings" panose="05000000000000000000" pitchFamily="2" charset="2"/>
              <a:buChar char="ü"/>
            </a:pPr>
            <a:r>
              <a:rPr lang="hr-HR" dirty="0" smtClean="0"/>
              <a:t>stalno budite u tijeku</a:t>
            </a:r>
          </a:p>
          <a:p>
            <a:pPr>
              <a:buFont typeface="Wingdings" panose="05000000000000000000" pitchFamily="2" charset="2"/>
              <a:buChar char="ü"/>
            </a:pPr>
            <a:r>
              <a:rPr lang="hr-HR" dirty="0" smtClean="0"/>
              <a:t>specijalizirajte se za nešto</a:t>
            </a:r>
          </a:p>
          <a:p>
            <a:pPr>
              <a:buFont typeface="Wingdings" panose="05000000000000000000" pitchFamily="2" charset="2"/>
              <a:buChar char="ü"/>
            </a:pPr>
            <a:r>
              <a:rPr lang="hr-HR" dirty="0"/>
              <a:t>t</a:t>
            </a:r>
            <a:r>
              <a:rPr lang="hr-HR" dirty="0" smtClean="0"/>
              <a:t>ražite za vas optimalni način učenja</a:t>
            </a:r>
          </a:p>
          <a:p>
            <a:pPr>
              <a:buFont typeface="Wingdings" panose="05000000000000000000" pitchFamily="2" charset="2"/>
              <a:buChar char="ü"/>
            </a:pPr>
            <a:r>
              <a:rPr lang="hr-HR" dirty="0"/>
              <a:t>i</a:t>
            </a:r>
            <a:r>
              <a:rPr lang="hr-HR" dirty="0" smtClean="0"/>
              <a:t> ugodan</a:t>
            </a:r>
          </a:p>
          <a:p>
            <a:pPr>
              <a:buFont typeface="Wingdings" panose="05000000000000000000" pitchFamily="2" charset="2"/>
              <a:buChar char="ü"/>
            </a:pPr>
            <a:r>
              <a:rPr lang="hr-HR" dirty="0" smtClean="0"/>
              <a:t>istražite i iskoristite sve nove metode</a:t>
            </a:r>
          </a:p>
          <a:p>
            <a:pPr>
              <a:buFont typeface="Wingdings" panose="05000000000000000000" pitchFamily="2" charset="2"/>
              <a:buChar char="ü"/>
            </a:pPr>
            <a:r>
              <a:rPr lang="hr-HR" dirty="0" smtClean="0"/>
              <a:t> koje nastaju svaki dan</a:t>
            </a:r>
          </a:p>
          <a:p>
            <a:pPr>
              <a:buFont typeface="Wingdings" panose="05000000000000000000" pitchFamily="2" charset="2"/>
              <a:buChar char="ü"/>
            </a:pPr>
            <a:r>
              <a:rPr lang="hr-HR" dirty="0"/>
              <a:t>i</a:t>
            </a:r>
            <a:r>
              <a:rPr lang="hr-HR" dirty="0" smtClean="0"/>
              <a:t>skoristite te resurse i upotrijebite nešto sasvim drugačije</a:t>
            </a:r>
            <a:endParaRPr lang="en-US" dirty="0"/>
          </a:p>
        </p:txBody>
      </p:sp>
      <p:pic>
        <p:nvPicPr>
          <p:cNvPr id="10242" name="Picture 2" descr="C:\Users\ivo\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6633"/>
            <a:ext cx="3028950"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51520" y="1196752"/>
            <a:ext cx="8229600" cy="4525963"/>
          </a:xfrm>
        </p:spPr>
        <p:txBody>
          <a:bodyPr/>
          <a:lstStyle/>
          <a:p>
            <a:pPr>
              <a:buNone/>
            </a:pPr>
            <a:endParaRPr lang="hr-HR" dirty="0" smtClean="0"/>
          </a:p>
          <a:p>
            <a:pPr>
              <a:buNone/>
            </a:pPr>
            <a:endParaRPr lang="hr-HR" dirty="0" smtClean="0"/>
          </a:p>
          <a:p>
            <a:pPr algn="ctr">
              <a:buNone/>
            </a:pPr>
            <a:r>
              <a:rPr lang="hr-HR" sz="4000" b="1" dirty="0" smtClean="0"/>
              <a:t>Tko želi poučavati</a:t>
            </a:r>
          </a:p>
          <a:p>
            <a:pPr algn="ctr">
              <a:buNone/>
            </a:pPr>
            <a:r>
              <a:rPr lang="hr-HR" sz="4000" b="1" dirty="0" smtClean="0"/>
              <a:t>ne smije nikada prestati učiti.</a:t>
            </a:r>
            <a:endParaRPr lang="en-US" sz="4000" b="1" dirty="0"/>
          </a:p>
        </p:txBody>
      </p:sp>
      <p:pic>
        <p:nvPicPr>
          <p:cNvPr id="11266" name="Picture 2" descr="C:\Users\ivo\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365104"/>
            <a:ext cx="3893046"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Nove metode učenja</a:t>
            </a:r>
            <a:endParaRPr lang="en-US" dirty="0"/>
          </a:p>
        </p:txBody>
      </p:sp>
      <p:sp>
        <p:nvSpPr>
          <p:cNvPr id="3" name="Rezervirano mjesto sadržaja 2"/>
          <p:cNvSpPr>
            <a:spLocks noGrp="1"/>
          </p:cNvSpPr>
          <p:nvPr>
            <p:ph idx="1"/>
          </p:nvPr>
        </p:nvSpPr>
        <p:spPr/>
        <p:txBody>
          <a:bodyPr>
            <a:normAutofit fontScale="85000" lnSpcReduction="20000"/>
          </a:bodyPr>
          <a:lstStyle/>
          <a:p>
            <a:pPr>
              <a:buFont typeface="Wingdings" panose="05000000000000000000" pitchFamily="2" charset="2"/>
              <a:buChar char="ü"/>
            </a:pPr>
            <a:r>
              <a:rPr lang="hr-HR" b="1" dirty="0" smtClean="0"/>
              <a:t>gledajte</a:t>
            </a:r>
            <a:r>
              <a:rPr lang="hr-HR" dirty="0" smtClean="0"/>
              <a:t> predavanja   </a:t>
            </a:r>
            <a:r>
              <a:rPr lang="hr-HR" sz="4400" b="1" dirty="0" smtClean="0">
                <a:solidFill>
                  <a:srgbClr val="FF0000"/>
                </a:solidFill>
              </a:rPr>
              <a:t>TED</a:t>
            </a:r>
          </a:p>
          <a:p>
            <a:pPr>
              <a:buFont typeface="Wingdings" panose="05000000000000000000" pitchFamily="2" charset="2"/>
              <a:buChar char="ü"/>
            </a:pPr>
            <a:r>
              <a:rPr lang="hr-HR" b="1" dirty="0" smtClean="0"/>
              <a:t>slušajte</a:t>
            </a:r>
            <a:r>
              <a:rPr lang="hr-HR" dirty="0" smtClean="0"/>
              <a:t> </a:t>
            </a:r>
            <a:r>
              <a:rPr lang="hr-HR" dirty="0" err="1" smtClean="0"/>
              <a:t>podcast</a:t>
            </a:r>
            <a:endParaRPr lang="hr-HR" dirty="0" smtClean="0"/>
          </a:p>
          <a:p>
            <a:pPr>
              <a:buFont typeface="Wingdings" panose="05000000000000000000" pitchFamily="2" charset="2"/>
              <a:buChar char="ü"/>
            </a:pPr>
            <a:r>
              <a:rPr lang="hr-HR" dirty="0" smtClean="0"/>
              <a:t>koristite </a:t>
            </a:r>
            <a:r>
              <a:rPr lang="hr-HR" b="1" dirty="0" smtClean="0"/>
              <a:t>baze </a:t>
            </a:r>
            <a:r>
              <a:rPr lang="hr-HR" dirty="0" smtClean="0"/>
              <a:t>podataka i baze učenja</a:t>
            </a:r>
          </a:p>
          <a:p>
            <a:pPr>
              <a:buFont typeface="Wingdings" panose="05000000000000000000" pitchFamily="2" charset="2"/>
              <a:buChar char="ü"/>
            </a:pPr>
            <a:r>
              <a:rPr lang="hr-HR" b="1" dirty="0" smtClean="0"/>
              <a:t>čitajte</a:t>
            </a:r>
            <a:r>
              <a:rPr lang="hr-HR" dirty="0" smtClean="0"/>
              <a:t> stručne i znanstvene članke</a:t>
            </a:r>
          </a:p>
          <a:p>
            <a:pPr>
              <a:buFont typeface="Wingdings" panose="05000000000000000000" pitchFamily="2" charset="2"/>
              <a:buChar char="ü"/>
            </a:pPr>
            <a:r>
              <a:rPr lang="hr-HR" b="1" dirty="0" smtClean="0"/>
              <a:t>komunicirajte</a:t>
            </a:r>
            <a:r>
              <a:rPr lang="hr-HR" dirty="0" smtClean="0"/>
              <a:t> s drugim učenicima</a:t>
            </a:r>
          </a:p>
          <a:p>
            <a:pPr marL="539496" indent="-457200">
              <a:buFont typeface="Wingdings" panose="05000000000000000000" pitchFamily="2" charset="2"/>
              <a:buChar char="ü"/>
            </a:pPr>
            <a:r>
              <a:rPr lang="hr-HR" dirty="0" smtClean="0"/>
              <a:t>- naučite tražiti pomoć</a:t>
            </a:r>
          </a:p>
          <a:p>
            <a:pPr marL="539496" indent="-457200">
              <a:buFont typeface="Wingdings" panose="05000000000000000000" pitchFamily="2" charset="2"/>
              <a:buChar char="ü"/>
            </a:pPr>
            <a:r>
              <a:rPr lang="hr-HR" dirty="0" smtClean="0"/>
              <a:t>- naučite davati pomoć</a:t>
            </a:r>
          </a:p>
          <a:p>
            <a:pPr marL="539496" indent="-457200">
              <a:buFont typeface="Wingdings" panose="05000000000000000000" pitchFamily="2" charset="2"/>
              <a:buChar char="ü"/>
            </a:pPr>
            <a:r>
              <a:rPr lang="hr-HR" dirty="0" smtClean="0"/>
              <a:t>- koristite </a:t>
            </a:r>
            <a:r>
              <a:rPr lang="hr-HR" dirty="0" err="1" smtClean="0"/>
              <a:t>samoprovjeru</a:t>
            </a:r>
            <a:r>
              <a:rPr lang="hr-HR" dirty="0" smtClean="0"/>
              <a:t> znanja</a:t>
            </a:r>
          </a:p>
          <a:p>
            <a:pPr marL="539496" indent="-457200">
              <a:buFont typeface="Wingdings" panose="05000000000000000000" pitchFamily="2" charset="2"/>
              <a:buChar char="ü"/>
            </a:pPr>
            <a:r>
              <a:rPr lang="hr-HR" dirty="0" smtClean="0"/>
              <a:t>- vježbajte u simulatorima i virtualnim okruženjima</a:t>
            </a:r>
          </a:p>
          <a:p>
            <a:pPr marL="539496" indent="-457200">
              <a:buFont typeface="Wingdings" panose="05000000000000000000" pitchFamily="2" charset="2"/>
              <a:buChar char="ü"/>
            </a:pPr>
            <a:r>
              <a:rPr lang="hr-HR" dirty="0" smtClean="0"/>
              <a:t>- pohađajte </a:t>
            </a:r>
            <a:r>
              <a:rPr lang="hr-HR" b="1" dirty="0" smtClean="0"/>
              <a:t>MOOC</a:t>
            </a:r>
            <a:endParaRPr lang="en-US" b="1" dirty="0"/>
          </a:p>
        </p:txBody>
      </p:sp>
      <p:pic>
        <p:nvPicPr>
          <p:cNvPr id="12290" name="Picture 2" descr="C:\Users\ivo\Desktop\images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139" y="1916832"/>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A kad poželite mijenjati svoje poučavanje</a:t>
            </a:r>
            <a:endParaRPr lang="en-US" dirty="0"/>
          </a:p>
        </p:txBody>
      </p:sp>
      <p:sp>
        <p:nvSpPr>
          <p:cNvPr id="3" name="Rezervirano mjesto sadržaja 2"/>
          <p:cNvSpPr>
            <a:spLocks noGrp="1"/>
          </p:cNvSpPr>
          <p:nvPr>
            <p:ph idx="1"/>
          </p:nvPr>
        </p:nvSpPr>
        <p:spPr/>
        <p:txBody>
          <a:bodyPr>
            <a:normAutofit fontScale="85000" lnSpcReduction="20000"/>
          </a:bodyPr>
          <a:lstStyle/>
          <a:p>
            <a:pPr>
              <a:buFont typeface="Wingdings" panose="05000000000000000000" pitchFamily="2" charset="2"/>
              <a:buChar char="ü"/>
            </a:pPr>
            <a:r>
              <a:rPr lang="hr-HR" dirty="0" smtClean="0"/>
              <a:t>postavljajte učenicima (projektne) ciljeve</a:t>
            </a:r>
          </a:p>
          <a:p>
            <a:pPr>
              <a:buFont typeface="Wingdings" panose="05000000000000000000" pitchFamily="2" charset="2"/>
              <a:buChar char="ü"/>
            </a:pPr>
            <a:r>
              <a:rPr lang="hr-HR" dirty="0" smtClean="0"/>
              <a:t>individualne, grupne, razredne, školske</a:t>
            </a:r>
          </a:p>
          <a:p>
            <a:pPr>
              <a:buFont typeface="Wingdings" panose="05000000000000000000" pitchFamily="2" charset="2"/>
              <a:buChar char="ü"/>
            </a:pPr>
            <a:r>
              <a:rPr lang="hr-HR" dirty="0" smtClean="0"/>
              <a:t>godišnje, polugodišnje, mjesečne i tjedne</a:t>
            </a:r>
          </a:p>
          <a:p>
            <a:pPr>
              <a:buFont typeface="Wingdings" panose="05000000000000000000" pitchFamily="2" charset="2"/>
              <a:buChar char="ü"/>
            </a:pPr>
            <a:r>
              <a:rPr lang="hr-HR" dirty="0" smtClean="0"/>
              <a:t>potičite njihov timski rad</a:t>
            </a:r>
          </a:p>
          <a:p>
            <a:pPr>
              <a:buFont typeface="Wingdings" panose="05000000000000000000" pitchFamily="2" charset="2"/>
              <a:buChar char="ü"/>
            </a:pPr>
            <a:r>
              <a:rPr lang="hr-HR" dirty="0" smtClean="0"/>
              <a:t>što više suradnje</a:t>
            </a:r>
          </a:p>
          <a:p>
            <a:pPr>
              <a:buFont typeface="Wingdings" panose="05000000000000000000" pitchFamily="2" charset="2"/>
              <a:buChar char="ü"/>
            </a:pPr>
            <a:r>
              <a:rPr lang="hr-HR" dirty="0" smtClean="0"/>
              <a:t>a što manje natjecanja</a:t>
            </a:r>
          </a:p>
          <a:p>
            <a:pPr>
              <a:buFont typeface="Wingdings" panose="05000000000000000000" pitchFamily="2" charset="2"/>
              <a:buChar char="ü"/>
            </a:pPr>
            <a:r>
              <a:rPr lang="hr-HR" dirty="0" smtClean="0"/>
              <a:t>umjesto da govorite,postavljajte pitanja</a:t>
            </a:r>
          </a:p>
          <a:p>
            <a:pPr>
              <a:buFont typeface="Wingdings" panose="05000000000000000000" pitchFamily="2" charset="2"/>
              <a:buChar char="ü"/>
            </a:pPr>
            <a:r>
              <a:rPr lang="hr-HR" dirty="0" smtClean="0"/>
              <a:t>umjesto da ispitujete</a:t>
            </a:r>
          </a:p>
          <a:p>
            <a:pPr>
              <a:buFont typeface="Wingdings" panose="05000000000000000000" pitchFamily="2" charset="2"/>
              <a:buChar char="ü"/>
            </a:pPr>
            <a:r>
              <a:rPr lang="hr-HR" dirty="0" smtClean="0"/>
              <a:t>dajte da učenici sastavljaju ispitna pitanja</a:t>
            </a:r>
          </a:p>
          <a:p>
            <a:pPr>
              <a:buFont typeface="Wingdings" panose="05000000000000000000" pitchFamily="2" charset="2"/>
              <a:buChar char="ü"/>
            </a:pPr>
            <a:r>
              <a:rPr lang="hr-HR" dirty="0" smtClean="0"/>
              <a:t>potičite ih da rade greške</a:t>
            </a:r>
            <a:endParaRPr lang="en-US" dirty="0"/>
          </a:p>
        </p:txBody>
      </p:sp>
      <p:pic>
        <p:nvPicPr>
          <p:cNvPr id="5" name="Picture 2" descr="C:\Users\ivo\Desktop\images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139" y="2492896"/>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pPr algn="ctr">
              <a:buNone/>
            </a:pPr>
            <a:r>
              <a:rPr lang="hr-HR" dirty="0" smtClean="0"/>
              <a:t>Poziv učitelja je </a:t>
            </a:r>
            <a:r>
              <a:rPr lang="hr-HR" b="1" dirty="0" smtClean="0"/>
              <a:t>privilegiran</a:t>
            </a:r>
            <a:r>
              <a:rPr lang="hr-HR" dirty="0" smtClean="0"/>
              <a:t>, blagoslovljen,</a:t>
            </a:r>
          </a:p>
          <a:p>
            <a:pPr algn="ctr">
              <a:buNone/>
            </a:pPr>
            <a:r>
              <a:rPr lang="hr-HR" dirty="0" smtClean="0"/>
              <a:t>Jer dobar učitelj mijenja </a:t>
            </a:r>
            <a:r>
              <a:rPr lang="hr-HR" b="1" dirty="0" smtClean="0"/>
              <a:t>budućnost</a:t>
            </a:r>
          </a:p>
          <a:p>
            <a:pPr algn="ctr">
              <a:buNone/>
            </a:pPr>
            <a:r>
              <a:rPr lang="hr-HR" dirty="0" smtClean="0"/>
              <a:t>I utječe na </a:t>
            </a:r>
            <a:r>
              <a:rPr lang="hr-HR" b="1" dirty="0" smtClean="0"/>
              <a:t>vječnost</a:t>
            </a:r>
            <a:r>
              <a:rPr lang="hr-HR" dirty="0" smtClean="0"/>
              <a:t>,</a:t>
            </a:r>
          </a:p>
          <a:p>
            <a:pPr algn="ctr">
              <a:buNone/>
            </a:pPr>
            <a:r>
              <a:rPr lang="hr-HR" dirty="0" smtClean="0"/>
              <a:t>Nikad se ne zna</a:t>
            </a:r>
          </a:p>
          <a:p>
            <a:pPr algn="ctr">
              <a:buNone/>
            </a:pPr>
            <a:r>
              <a:rPr lang="hr-HR" dirty="0" smtClean="0"/>
              <a:t>koliko daleko seže </a:t>
            </a:r>
            <a:r>
              <a:rPr lang="hr-HR" b="1" dirty="0" smtClean="0"/>
              <a:t>utjecaj učitelja</a:t>
            </a:r>
            <a:r>
              <a:rPr lang="hr-HR" dirty="0" smtClean="0"/>
              <a:t>.</a:t>
            </a:r>
          </a:p>
          <a:p>
            <a:endParaRPr lang="en-US" dirty="0"/>
          </a:p>
        </p:txBody>
      </p:sp>
      <p:pic>
        <p:nvPicPr>
          <p:cNvPr id="13314" name="Picture 2" descr="C:\Users\ivo\Desktop\images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2863205" cy="1711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1628800"/>
            <a:ext cx="8229600" cy="4497363"/>
          </a:xfrm>
        </p:spPr>
        <p:txBody>
          <a:bodyPr/>
          <a:lstStyle/>
          <a:p>
            <a:pPr marL="0" indent="0" algn="ctr">
              <a:buNone/>
            </a:pPr>
            <a:r>
              <a:rPr lang="hr-HR" i="1" dirty="0"/>
              <a:t>Ljepota učiteljskog poziva dar je bogova. Učitelj ima moć zapaliti iskru radoznalosti, odškrinuti vrata znanja i svakom djetetu omogućiti razvoj sposobnosti, inteligencije i talenta pomoću kojih može postati što god želi.</a:t>
            </a:r>
            <a:endParaRPr lang="hr-HR" dirty="0"/>
          </a:p>
        </p:txBody>
      </p:sp>
    </p:spTree>
    <p:extLst>
      <p:ext uri="{BB962C8B-B14F-4D97-AF65-F5344CB8AC3E}">
        <p14:creationId xmlns:p14="http://schemas.microsoft.com/office/powerpoint/2010/main" val="1468815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39784"/>
          </a:xfrm>
        </p:spPr>
        <p:txBody>
          <a:bodyPr>
            <a:normAutofit/>
          </a:bodyPr>
          <a:lstStyle/>
          <a:p>
            <a:pPr algn="ctr"/>
            <a:r>
              <a:rPr lang="hr-HR" sz="2800" b="1" dirty="0">
                <a:latin typeface="Book Antiqua" panose="02040602050305030304" pitchFamily="18" charset="0"/>
              </a:rPr>
              <a:t>ZAKLJUČNO O METODAMA</a:t>
            </a:r>
          </a:p>
        </p:txBody>
      </p:sp>
      <p:sp>
        <p:nvSpPr>
          <p:cNvPr id="3" name="Content Placeholder 2"/>
          <p:cNvSpPr>
            <a:spLocks noGrp="1"/>
          </p:cNvSpPr>
          <p:nvPr>
            <p:ph idx="1"/>
          </p:nvPr>
        </p:nvSpPr>
        <p:spPr>
          <a:xfrm>
            <a:off x="1071538" y="1447800"/>
            <a:ext cx="7862150" cy="4800600"/>
          </a:xfrm>
        </p:spPr>
        <p:txBody>
          <a:bodyPr>
            <a:normAutofit/>
          </a:bodyPr>
          <a:lstStyle/>
          <a:p>
            <a:pPr>
              <a:buFont typeface="Wingdings" panose="05000000000000000000" pitchFamily="2" charset="2"/>
              <a:buChar char="ü"/>
            </a:pPr>
            <a:r>
              <a:rPr lang="hr-HR" sz="2400" dirty="0">
                <a:latin typeface="Book Antiqua" panose="02040602050305030304" pitchFamily="18" charset="0"/>
              </a:rPr>
              <a:t>svaka metoda ima svoje prednosti i svoje nedostatke</a:t>
            </a:r>
          </a:p>
          <a:p>
            <a:pPr>
              <a:buFont typeface="Wingdings" panose="05000000000000000000" pitchFamily="2" charset="2"/>
              <a:buChar char="ü"/>
            </a:pPr>
            <a:r>
              <a:rPr lang="hr-HR" sz="2400" dirty="0">
                <a:latin typeface="Book Antiqua" panose="02040602050305030304" pitchFamily="18" charset="0"/>
              </a:rPr>
              <a:t>korištenje pojedine metode ovisi o sposobnostima pojedinaca kako nastavnika, tako i učenika</a:t>
            </a:r>
          </a:p>
          <a:p>
            <a:pPr>
              <a:buFont typeface="Wingdings" panose="05000000000000000000" pitchFamily="2" charset="2"/>
              <a:buChar char="ü"/>
            </a:pPr>
            <a:r>
              <a:rPr lang="hr-HR" sz="2400" dirty="0">
                <a:latin typeface="Book Antiqua" panose="02040602050305030304" pitchFamily="18" charset="0"/>
              </a:rPr>
              <a:t>izbor metode uvjetovan je i sadržajem koji treba usvojiti, nije svaki sadržaj za svaku metodu</a:t>
            </a:r>
          </a:p>
        </p:txBody>
      </p:sp>
      <p:pic>
        <p:nvPicPr>
          <p:cNvPr id="14338" name="Picture 2" descr="C:\Users\iv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6020"/>
            <a:ext cx="2657475" cy="2229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25470"/>
          </a:xfrm>
        </p:spPr>
        <p:txBody>
          <a:bodyPr>
            <a:normAutofit/>
          </a:bodyPr>
          <a:lstStyle/>
          <a:p>
            <a:pPr algn="ctr"/>
            <a:r>
              <a:rPr lang="hr-HR" sz="2800" b="1" dirty="0">
                <a:solidFill>
                  <a:srgbClr val="000099"/>
                </a:solidFill>
                <a:latin typeface="Book Antiqua" panose="02040602050305030304" pitchFamily="18" charset="0"/>
              </a:rPr>
              <a:t>Društvo</a:t>
            </a:r>
          </a:p>
        </p:txBody>
      </p:sp>
      <p:sp>
        <p:nvSpPr>
          <p:cNvPr id="3" name="Content Placeholder 2"/>
          <p:cNvSpPr>
            <a:spLocks noGrp="1"/>
          </p:cNvSpPr>
          <p:nvPr>
            <p:ph idx="1"/>
          </p:nvPr>
        </p:nvSpPr>
        <p:spPr>
          <a:xfrm>
            <a:off x="1142976" y="1071546"/>
            <a:ext cx="7790712" cy="5500726"/>
          </a:xfrm>
        </p:spPr>
        <p:txBody>
          <a:bodyPr>
            <a:normAutofit/>
          </a:bodyPr>
          <a:lstStyle/>
          <a:p>
            <a:pPr>
              <a:buFont typeface="Wingdings" panose="05000000000000000000" pitchFamily="2" charset="2"/>
              <a:buChar char="ü"/>
            </a:pPr>
            <a:r>
              <a:rPr lang="hr-HR" sz="2400" dirty="0">
                <a:latin typeface="Book Antiqua" panose="02040602050305030304" pitchFamily="18" charset="0"/>
              </a:rPr>
              <a:t>društvo modernog doba - površnost i brzina življenja</a:t>
            </a:r>
          </a:p>
          <a:p>
            <a:pPr>
              <a:buFont typeface="Wingdings" panose="05000000000000000000" pitchFamily="2" charset="2"/>
              <a:buChar char="ü"/>
            </a:pPr>
            <a:r>
              <a:rPr lang="hr-HR" sz="2400" dirty="0">
                <a:latin typeface="Book Antiqua" panose="02040602050305030304" pitchFamily="18" charset="0"/>
              </a:rPr>
              <a:t>u takvom je društvu ugroženo kvalitno učenje</a:t>
            </a:r>
          </a:p>
          <a:p>
            <a:pPr>
              <a:buFont typeface="Wingdings" panose="05000000000000000000" pitchFamily="2" charset="2"/>
              <a:buChar char="ü"/>
            </a:pPr>
            <a:r>
              <a:rPr lang="hr-HR" sz="2400" dirty="0">
                <a:latin typeface="Book Antiqua" panose="02040602050305030304" pitchFamily="18" charset="0"/>
              </a:rPr>
              <a:t>kvalitetno učenje vodi do kvalitetnog znanja</a:t>
            </a:r>
          </a:p>
          <a:p>
            <a:pPr>
              <a:buFont typeface="Wingdings" panose="05000000000000000000" pitchFamily="2" charset="2"/>
              <a:buChar char="ü"/>
            </a:pPr>
            <a:r>
              <a:rPr lang="hr-HR" sz="2400" dirty="0">
                <a:latin typeface="Book Antiqua" panose="02040602050305030304" pitchFamily="18" charset="0"/>
              </a:rPr>
              <a:t>tehnološko – kumunikacijski razvoj ima svoje prednosti i mane čega trebamo biti svjesni i skoristiti to pozitivno u svrhu kvalitetnog učenja</a:t>
            </a:r>
          </a:p>
          <a:p>
            <a:pPr>
              <a:buFont typeface="Wingdings" panose="05000000000000000000" pitchFamily="2" charset="2"/>
              <a:buChar char="ü"/>
            </a:pPr>
            <a:r>
              <a:rPr lang="hr-HR" sz="2400" dirty="0">
                <a:latin typeface="Book Antiqua" panose="02040602050305030304" pitchFamily="18" charset="0"/>
              </a:rPr>
              <a:t>upitne su i društvene vrijednosti</a:t>
            </a:r>
          </a:p>
          <a:p>
            <a:pPr>
              <a:buFont typeface="Wingdings" panose="05000000000000000000" pitchFamily="2" charset="2"/>
              <a:buChar char="ü"/>
            </a:pPr>
            <a:r>
              <a:rPr lang="hr-HR" sz="2400" dirty="0">
                <a:latin typeface="Book Antiqua" panose="02040602050305030304" pitchFamily="18" charset="0"/>
              </a:rPr>
              <a:t>kvalitetne vještine učenja danas su naglašeno oruđe za svladavanje i prakticiranje svih aspekata života u društvu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6908"/>
          </a:xfrm>
        </p:spPr>
        <p:txBody>
          <a:bodyPr>
            <a:normAutofit/>
          </a:bodyPr>
          <a:lstStyle/>
          <a:p>
            <a:pPr algn="ctr"/>
            <a:r>
              <a:rPr lang="hr-HR" sz="2800" b="1" dirty="0">
                <a:latin typeface="Book Antiqua" panose="02040602050305030304" pitchFamily="18" charset="0"/>
              </a:rPr>
              <a:t>LITERATURA</a:t>
            </a:r>
          </a:p>
        </p:txBody>
      </p:sp>
      <p:sp>
        <p:nvSpPr>
          <p:cNvPr id="3" name="Content Placeholder 2"/>
          <p:cNvSpPr>
            <a:spLocks noGrp="1"/>
          </p:cNvSpPr>
          <p:nvPr>
            <p:ph idx="1"/>
          </p:nvPr>
        </p:nvSpPr>
        <p:spPr>
          <a:xfrm>
            <a:off x="1214414" y="1428736"/>
            <a:ext cx="7719274" cy="4429156"/>
          </a:xfrm>
        </p:spPr>
        <p:txBody>
          <a:bodyPr>
            <a:normAutofit/>
          </a:bodyPr>
          <a:lstStyle/>
          <a:p>
            <a:pPr>
              <a:buFont typeface="Wingdings" panose="05000000000000000000" pitchFamily="2" charset="2"/>
              <a:buChar char="ü"/>
            </a:pPr>
            <a:r>
              <a:rPr lang="hr-HR" sz="2000" dirty="0">
                <a:latin typeface="Book Antiqua" panose="02040602050305030304" pitchFamily="18" charset="0"/>
              </a:rPr>
              <a:t>Cindrić, Mijo; Miljković, Dubravka; Strugar, Vladimir: </a:t>
            </a:r>
            <a:r>
              <a:rPr lang="hr-HR" sz="2000" b="1" i="1" dirty="0">
                <a:latin typeface="Book Antiqua" panose="02040602050305030304" pitchFamily="18" charset="0"/>
              </a:rPr>
              <a:t>Didaktika i kurikulum.</a:t>
            </a:r>
            <a:r>
              <a:rPr lang="hr-HR" sz="2000" dirty="0">
                <a:latin typeface="Book Antiqua" panose="02040602050305030304" pitchFamily="18" charset="0"/>
              </a:rPr>
              <a:t> IEP-D2, Zagreb, 2010. </a:t>
            </a:r>
          </a:p>
          <a:p>
            <a:pPr>
              <a:buFont typeface="Wingdings" panose="05000000000000000000" pitchFamily="2" charset="2"/>
              <a:buChar char="ü"/>
            </a:pPr>
            <a:r>
              <a:rPr lang="hr-HR" sz="2000" dirty="0" err="1">
                <a:latin typeface="Book Antiqua" panose="02040602050305030304" pitchFamily="18" charset="0"/>
              </a:rPr>
              <a:t>Hentig</a:t>
            </a:r>
            <a:r>
              <a:rPr lang="hr-HR" sz="2000" dirty="0">
                <a:latin typeface="Book Antiqua" panose="02040602050305030304" pitchFamily="18" charset="0"/>
              </a:rPr>
              <a:t>, </a:t>
            </a:r>
            <a:r>
              <a:rPr lang="hr-HR" sz="2000" dirty="0" err="1">
                <a:latin typeface="Book Antiqua" panose="02040602050305030304" pitchFamily="18" charset="0"/>
              </a:rPr>
              <a:t>Hartmut</a:t>
            </a:r>
            <a:r>
              <a:rPr lang="hr-HR" sz="2000" dirty="0">
                <a:latin typeface="Book Antiqua" panose="02040602050305030304" pitchFamily="18" charset="0"/>
              </a:rPr>
              <a:t> von: </a:t>
            </a:r>
            <a:r>
              <a:rPr lang="hr-HR" sz="2000" b="1" i="1" dirty="0">
                <a:latin typeface="Book Antiqua" panose="02040602050305030304" pitchFamily="18" charset="0"/>
              </a:rPr>
              <a:t>Što je obrazovanje: esej</a:t>
            </a:r>
            <a:r>
              <a:rPr lang="hr-HR" sz="2000" dirty="0">
                <a:latin typeface="Book Antiqua" panose="02040602050305030304" pitchFamily="18" charset="0"/>
              </a:rPr>
              <a:t>. </a:t>
            </a:r>
            <a:r>
              <a:rPr lang="hr-HR" sz="2000" dirty="0" err="1">
                <a:latin typeface="Book Antiqua" panose="02040602050305030304" pitchFamily="18" charset="0"/>
              </a:rPr>
              <a:t>Educa</a:t>
            </a:r>
            <a:r>
              <a:rPr lang="hr-HR" sz="2000" dirty="0">
                <a:latin typeface="Book Antiqua" panose="02040602050305030304" pitchFamily="18" charset="0"/>
              </a:rPr>
              <a:t>, Zagreb, 2008.</a:t>
            </a:r>
          </a:p>
          <a:p>
            <a:pPr>
              <a:buFont typeface="Wingdings" panose="05000000000000000000" pitchFamily="2" charset="2"/>
              <a:buChar char="ü"/>
            </a:pPr>
            <a:r>
              <a:rPr lang="hr-HR" sz="2000" dirty="0" err="1">
                <a:latin typeface="Book Antiqua" panose="02040602050305030304" pitchFamily="18" charset="0"/>
              </a:rPr>
              <a:t>Jerčić</a:t>
            </a:r>
            <a:r>
              <a:rPr lang="hr-HR" sz="2000" dirty="0">
                <a:latin typeface="Book Antiqua" panose="02040602050305030304" pitchFamily="18" charset="0"/>
              </a:rPr>
              <a:t>, Maja; Sitar, Jelena: </a:t>
            </a:r>
            <a:r>
              <a:rPr lang="hr-HR" sz="2000" b="1" i="1" dirty="0">
                <a:latin typeface="Book Antiqua" panose="02040602050305030304" pitchFamily="18" charset="0"/>
              </a:rPr>
              <a:t>Učimo učiti</a:t>
            </a:r>
            <a:r>
              <a:rPr lang="hr-HR" sz="2000" i="1" dirty="0">
                <a:latin typeface="Book Antiqua" panose="02040602050305030304" pitchFamily="18" charset="0"/>
              </a:rPr>
              <a:t>. </a:t>
            </a:r>
            <a:r>
              <a:rPr lang="hr-HR" sz="2000" dirty="0">
                <a:latin typeface="Book Antiqua" panose="02040602050305030304" pitchFamily="18" charset="0"/>
              </a:rPr>
              <a:t>Element, Zagreb, 2013. </a:t>
            </a:r>
          </a:p>
          <a:p>
            <a:pPr>
              <a:buFont typeface="Wingdings" panose="05000000000000000000" pitchFamily="2" charset="2"/>
              <a:buChar char="ü"/>
            </a:pPr>
            <a:r>
              <a:rPr lang="hr-HR" sz="2000" dirty="0" err="1">
                <a:latin typeface="Book Antiqua" panose="02040602050305030304" pitchFamily="18" charset="0"/>
              </a:rPr>
              <a:t>Pastuović</a:t>
            </a:r>
            <a:r>
              <a:rPr lang="hr-HR" sz="2000" dirty="0">
                <a:latin typeface="Book Antiqua" panose="02040602050305030304" pitchFamily="18" charset="0"/>
              </a:rPr>
              <a:t>, Nikola: </a:t>
            </a:r>
            <a:r>
              <a:rPr lang="hr-HR" sz="2000" b="1" i="1" dirty="0">
                <a:latin typeface="Book Antiqua" panose="02040602050305030304" pitchFamily="18" charset="0"/>
              </a:rPr>
              <a:t>Osnove psihologije odgoja i obrazovanja.</a:t>
            </a:r>
            <a:r>
              <a:rPr lang="hr-HR" sz="2000" dirty="0">
                <a:latin typeface="Book Antiqua" panose="02040602050305030304" pitchFamily="18" charset="0"/>
              </a:rPr>
              <a:t> Znamen, Zagreb, 1997.</a:t>
            </a:r>
          </a:p>
          <a:p>
            <a:pPr>
              <a:buFont typeface="Wingdings" panose="05000000000000000000" pitchFamily="2" charset="2"/>
              <a:buChar char="ü"/>
            </a:pPr>
            <a:r>
              <a:rPr lang="hr-HR" sz="2000" dirty="0" err="1">
                <a:latin typeface="Book Antiqua" panose="02040602050305030304" pitchFamily="18" charset="0"/>
              </a:rPr>
              <a:t>Pastuović</a:t>
            </a:r>
            <a:r>
              <a:rPr lang="hr-HR" sz="2000" dirty="0">
                <a:latin typeface="Book Antiqua" panose="02040602050305030304" pitchFamily="18" charset="0"/>
              </a:rPr>
              <a:t>, Nikola: </a:t>
            </a:r>
            <a:r>
              <a:rPr lang="hr-HR" sz="2000" b="1" i="1" dirty="0">
                <a:latin typeface="Book Antiqua" panose="02040602050305030304" pitchFamily="18" charset="0"/>
              </a:rPr>
              <a:t>Obrazovanje i razvoj : kako obrazovanje razvija ljude i mijenja društvo, a kako društvo djeluje na obrazovanje. </a:t>
            </a:r>
            <a:r>
              <a:rPr lang="hr-HR" sz="2000" dirty="0">
                <a:latin typeface="Book Antiqua" panose="02040602050305030304" pitchFamily="18" charset="0"/>
              </a:rPr>
              <a:t>Institut za društvena istraživanja, Centar za istraživanja i razvoj obrazovanja: Učiteljski fakultet, Zagreb, 2012.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a:latin typeface="Book Antiqua" panose="02040602050305030304" pitchFamily="18" charset="0"/>
              </a:rPr>
              <a:t>PREDAVANJE</a:t>
            </a:r>
          </a:p>
        </p:txBody>
      </p:sp>
      <p:sp>
        <p:nvSpPr>
          <p:cNvPr id="3" name="Content Placeholder 2"/>
          <p:cNvSpPr>
            <a:spLocks noGrp="1"/>
          </p:cNvSpPr>
          <p:nvPr>
            <p:ph idx="1"/>
          </p:nvPr>
        </p:nvSpPr>
        <p:spPr>
          <a:xfrm>
            <a:off x="1435608" y="1500174"/>
            <a:ext cx="7498080" cy="4748226"/>
          </a:xfrm>
        </p:spPr>
        <p:txBody>
          <a:bodyPr/>
          <a:lstStyle/>
          <a:p>
            <a:endParaRPr lang="hr-HR" dirty="0"/>
          </a:p>
          <a:p>
            <a:pPr>
              <a:buFont typeface="Wingdings" panose="05000000000000000000" pitchFamily="2" charset="2"/>
              <a:buChar char="ü"/>
            </a:pPr>
            <a:r>
              <a:rPr lang="hr-HR" b="1" dirty="0">
                <a:latin typeface="Book Antiqua" panose="02040602050305030304" pitchFamily="18" charset="0"/>
              </a:rPr>
              <a:t>Teorijski dio</a:t>
            </a:r>
          </a:p>
          <a:p>
            <a:pPr>
              <a:buFont typeface="Wingdings" panose="05000000000000000000" pitchFamily="2" charset="2"/>
              <a:buChar char="ü"/>
            </a:pPr>
            <a:endParaRPr lang="hr-HR" b="1" dirty="0">
              <a:latin typeface="Book Antiqua" panose="02040602050305030304" pitchFamily="18" charset="0"/>
            </a:endParaRPr>
          </a:p>
          <a:p>
            <a:pPr>
              <a:buFont typeface="Wingdings" panose="05000000000000000000" pitchFamily="2" charset="2"/>
              <a:buChar char="ü"/>
            </a:pPr>
            <a:r>
              <a:rPr lang="hr-HR" b="1" dirty="0" smtClean="0">
                <a:latin typeface="Book Antiqua" panose="02040602050305030304" pitchFamily="18" charset="0"/>
              </a:rPr>
              <a:t> Metode </a:t>
            </a:r>
            <a:r>
              <a:rPr lang="hr-HR" b="1" dirty="0">
                <a:latin typeface="Book Antiqua" panose="02040602050305030304" pitchFamily="18" charset="0"/>
              </a:rPr>
              <a:t>učenja</a:t>
            </a:r>
          </a:p>
          <a:p>
            <a:pPr>
              <a:buFont typeface="Wingdings" panose="05000000000000000000" pitchFamily="2" charset="2"/>
              <a:buChar char="ü"/>
            </a:pPr>
            <a:endParaRPr lang="hr-HR" b="1" dirty="0">
              <a:latin typeface="Book Antiqua" panose="02040602050305030304" pitchFamily="18" charset="0"/>
            </a:endParaRPr>
          </a:p>
          <a:p>
            <a:pPr>
              <a:buFont typeface="Wingdings" panose="05000000000000000000" pitchFamily="2" charset="2"/>
              <a:buChar char="ü"/>
            </a:pPr>
            <a:r>
              <a:rPr lang="hr-HR" b="1" dirty="0" smtClean="0">
                <a:latin typeface="Book Antiqua" panose="02040602050305030304" pitchFamily="18" charset="0"/>
              </a:rPr>
              <a:t>Alati</a:t>
            </a:r>
            <a:endParaRPr lang="hr-HR" b="1" dirty="0">
              <a:latin typeface="Book Antiqua" panose="02040602050305030304" pitchFamily="18" charset="0"/>
            </a:endParaRPr>
          </a:p>
        </p:txBody>
      </p:sp>
      <p:pic>
        <p:nvPicPr>
          <p:cNvPr id="3074" name="Picture 2" descr="C:\Users\ivo\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420888"/>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403648" y="1124744"/>
            <a:ext cx="7530040" cy="5123656"/>
          </a:xfrm>
        </p:spPr>
        <p:txBody>
          <a:bodyPr/>
          <a:lstStyle/>
          <a:p>
            <a:pPr algn="ctr"/>
            <a:endParaRPr lang="hr-HR" dirty="0" smtClean="0"/>
          </a:p>
          <a:p>
            <a:pPr algn="ctr"/>
            <a:endParaRPr lang="hr-HR" dirty="0"/>
          </a:p>
          <a:p>
            <a:pPr algn="ctr"/>
            <a:endParaRPr lang="hr-HR" dirty="0" smtClean="0"/>
          </a:p>
          <a:p>
            <a:pPr marL="82296" indent="0" algn="ctr">
              <a:buNone/>
            </a:pPr>
            <a:r>
              <a:rPr lang="hr-HR" sz="7200" dirty="0" smtClean="0"/>
              <a:t>Alati u nastavi</a:t>
            </a:r>
            <a:endParaRPr lang="hr-HR" sz="7200" dirty="0"/>
          </a:p>
        </p:txBody>
      </p:sp>
      <p:pic>
        <p:nvPicPr>
          <p:cNvPr id="4" name="Picture 7" descr="C:\Users\ivo\Desktop\glav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92696"/>
            <a:ext cx="4248472" cy="18888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ivo\Desktop\Google-uslu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138390"/>
            <a:ext cx="3612527" cy="20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50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r>
              <a:rPr lang="hr-HR" dirty="0" smtClean="0"/>
              <a:t>Ovi alati </a:t>
            </a:r>
            <a:r>
              <a:rPr lang="hr-HR" dirty="0"/>
              <a:t>nisu zbirka recepata, no svi koji će se njima koristiti pozvani su da ih rabe slobodno, u skladu s potrebama vlastita rada, prilagođavajući ih sastavu i mogućnosti skupina s kojima rade.</a:t>
            </a:r>
            <a:endParaRPr lang="en-US" dirty="0"/>
          </a:p>
          <a:p>
            <a:endParaRPr lang="hr-HR" dirty="0"/>
          </a:p>
        </p:txBody>
      </p:sp>
    </p:spTree>
    <p:extLst>
      <p:ext uri="{BB962C8B-B14F-4D97-AF65-F5344CB8AC3E}">
        <p14:creationId xmlns:p14="http://schemas.microsoft.com/office/powerpoint/2010/main" val="2142658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47664" y="2819400"/>
            <a:ext cx="6821174" cy="1371600"/>
          </a:xfrm>
        </p:spPr>
        <p:txBody>
          <a:bodyPr>
            <a:normAutofit/>
          </a:bodyPr>
          <a:lstStyle/>
          <a:p>
            <a:r>
              <a:rPr lang="hr-HR" sz="6000" dirty="0" smtClean="0"/>
              <a:t>QR kodovi u nastavi</a:t>
            </a:r>
            <a:endParaRPr lang="hr-HR" sz="6000" dirty="0"/>
          </a:p>
        </p:txBody>
      </p:sp>
      <p:pic>
        <p:nvPicPr>
          <p:cNvPr id="1026" name="Picture 2" descr="C:\Users\ivo\Desktop\deekti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239" y="908720"/>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vo\Desktop\det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239" y="4509120"/>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99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endParaRPr lang="en-US" sz="1600" dirty="0"/>
          </a:p>
        </p:txBody>
      </p:sp>
      <p:sp>
        <p:nvSpPr>
          <p:cNvPr id="2" name="Naslov 1"/>
          <p:cNvSpPr>
            <a:spLocks noGrp="1"/>
          </p:cNvSpPr>
          <p:nvPr>
            <p:ph type="title"/>
          </p:nvPr>
        </p:nvSpPr>
        <p:spPr>
          <a:xfrm>
            <a:off x="615461" y="609600"/>
            <a:ext cx="7690340" cy="1395046"/>
          </a:xfrm>
        </p:spPr>
        <p:txBody>
          <a:bodyPr/>
          <a:lstStyle/>
          <a:p>
            <a:pPr algn="l"/>
            <a:r>
              <a:rPr lang="hr-HR" dirty="0" smtClean="0"/>
              <a:t>Što su QR kodovi?</a:t>
            </a:r>
            <a:endParaRPr lang="hr-HR" dirty="0"/>
          </a:p>
        </p:txBody>
      </p:sp>
      <p:sp>
        <p:nvSpPr>
          <p:cNvPr id="3" name="Rezervirano mjesto sadržaja 2"/>
          <p:cNvSpPr>
            <a:spLocks noGrp="1"/>
          </p:cNvSpPr>
          <p:nvPr>
            <p:ph sz="quarter" idx="4294967295"/>
          </p:nvPr>
        </p:nvSpPr>
        <p:spPr>
          <a:xfrm>
            <a:off x="697391" y="2232101"/>
            <a:ext cx="5030488" cy="4023360"/>
          </a:xfrm>
          <a:prstGeom prst="rect">
            <a:avLst/>
          </a:prstGeom>
        </p:spPr>
        <p:txBody>
          <a:bodyPr>
            <a:normAutofit fontScale="92500" lnSpcReduction="10000"/>
          </a:bodyPr>
          <a:lstStyle/>
          <a:p>
            <a:pPr>
              <a:buFont typeface="Wingdings" panose="05000000000000000000" pitchFamily="2" charset="2"/>
              <a:buChar char="ü"/>
            </a:pPr>
            <a:r>
              <a:rPr lang="hr-HR" dirty="0" smtClean="0"/>
              <a:t>   </a:t>
            </a:r>
            <a:r>
              <a:rPr lang="hr-HR" sz="2400" dirty="0" smtClean="0"/>
              <a:t>danas najpopularniji dvodimenzionalni barkod</a:t>
            </a:r>
          </a:p>
          <a:p>
            <a:pPr>
              <a:buFont typeface="Wingdings" panose="05000000000000000000" pitchFamily="2" charset="2"/>
              <a:buChar char="ü"/>
            </a:pPr>
            <a:endParaRPr lang="hr-HR" sz="2400" dirty="0" smtClean="0"/>
          </a:p>
          <a:p>
            <a:pPr>
              <a:buFont typeface="Wingdings" panose="05000000000000000000" pitchFamily="2" charset="2"/>
              <a:buChar char="ü"/>
            </a:pPr>
            <a:r>
              <a:rPr lang="hr-HR" sz="2400" dirty="0"/>
              <a:t> </a:t>
            </a:r>
            <a:r>
              <a:rPr lang="hr-HR" sz="2400" dirty="0" smtClean="0"/>
              <a:t>  kratica </a:t>
            </a:r>
            <a:r>
              <a:rPr lang="hr-HR" sz="2400" i="1" dirty="0" smtClean="0"/>
              <a:t>engl. Quick Response kod </a:t>
            </a:r>
            <a:r>
              <a:rPr lang="hr-HR" sz="2400" dirty="0" smtClean="0"/>
              <a:t>– tip dvodimenzionalnog koda (barkoda) prvotno osmišljenog za autoindustriju (Toyota)</a:t>
            </a:r>
          </a:p>
          <a:p>
            <a:pPr>
              <a:buFont typeface="Wingdings" panose="05000000000000000000" pitchFamily="2" charset="2"/>
              <a:buChar char="ü"/>
            </a:pPr>
            <a:endParaRPr lang="hr-HR" sz="2400" dirty="0" smtClean="0"/>
          </a:p>
          <a:p>
            <a:pPr>
              <a:buFont typeface="Wingdings" panose="05000000000000000000" pitchFamily="2" charset="2"/>
              <a:buChar char="ü"/>
            </a:pPr>
            <a:r>
              <a:rPr lang="hr-HR" sz="2400" dirty="0"/>
              <a:t> </a:t>
            </a:r>
            <a:r>
              <a:rPr lang="hr-HR" sz="2400" dirty="0" smtClean="0"/>
              <a:t>  brza čitljivost i mogućnost velike pohrane podataka čini ga sve popularnijim u svim sferama društva</a:t>
            </a:r>
          </a:p>
          <a:p>
            <a:pPr>
              <a:buFont typeface="Wingdings" panose="05000000000000000000" pitchFamily="2" charset="2"/>
              <a:buChar char="ü"/>
            </a:pPr>
            <a:endParaRPr lang="hr-HR" sz="2400" dirty="0"/>
          </a:p>
        </p:txBody>
      </p:sp>
      <p:pic>
        <p:nvPicPr>
          <p:cNvPr id="2050" name="Picture 2" descr="C:\Users\ivo\Desktop\de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85800"/>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6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endParaRPr lang="en-US" sz="1600" dirty="0"/>
          </a:p>
        </p:txBody>
      </p:sp>
      <p:sp>
        <p:nvSpPr>
          <p:cNvPr id="6" name="Naslov 5"/>
          <p:cNvSpPr>
            <a:spLocks noGrp="1"/>
          </p:cNvSpPr>
          <p:nvPr>
            <p:ph type="title"/>
          </p:nvPr>
        </p:nvSpPr>
        <p:spPr>
          <a:xfrm>
            <a:off x="720628" y="398586"/>
            <a:ext cx="6512511" cy="1101969"/>
          </a:xfrm>
        </p:spPr>
        <p:txBody>
          <a:bodyPr/>
          <a:lstStyle/>
          <a:p>
            <a:pPr algn="l"/>
            <a:r>
              <a:rPr lang="hr-HR" dirty="0" smtClean="0"/>
              <a:t>…još nešto o QR kodovima</a:t>
            </a:r>
            <a:endParaRPr lang="hr-HR" dirty="0"/>
          </a:p>
        </p:txBody>
      </p:sp>
      <p:sp>
        <p:nvSpPr>
          <p:cNvPr id="3" name="Rezervirano mjesto sadržaja 2"/>
          <p:cNvSpPr>
            <a:spLocks noGrp="1"/>
          </p:cNvSpPr>
          <p:nvPr>
            <p:ph sz="quarter" idx="4294967295"/>
          </p:nvPr>
        </p:nvSpPr>
        <p:spPr>
          <a:xfrm>
            <a:off x="822961" y="2182115"/>
            <a:ext cx="4857920" cy="4023360"/>
          </a:xfrm>
          <a:prstGeom prst="rect">
            <a:avLst/>
          </a:prstGeom>
        </p:spPr>
        <p:txBody>
          <a:bodyPr>
            <a:normAutofit fontScale="92500" lnSpcReduction="20000"/>
          </a:bodyPr>
          <a:lstStyle/>
          <a:p>
            <a:pPr>
              <a:buFont typeface="Wingdings" panose="05000000000000000000" pitchFamily="2" charset="2"/>
              <a:buChar char="ü"/>
            </a:pPr>
            <a:r>
              <a:rPr lang="hr-HR" dirty="0" smtClean="0"/>
              <a:t>   </a:t>
            </a:r>
            <a:r>
              <a:rPr lang="hr-HR" sz="2800" dirty="0" smtClean="0"/>
              <a:t>dizajniran kako bi se omogućilo njegovo brzo dekodiranje</a:t>
            </a:r>
          </a:p>
          <a:p>
            <a:pPr>
              <a:buFont typeface="Wingdings" panose="05000000000000000000" pitchFamily="2" charset="2"/>
              <a:buChar char="ü"/>
            </a:pPr>
            <a:endParaRPr lang="hr-HR" sz="2800" dirty="0" smtClean="0"/>
          </a:p>
          <a:p>
            <a:pPr>
              <a:buFont typeface="Wingdings" panose="05000000000000000000" pitchFamily="2" charset="2"/>
              <a:buChar char="ü"/>
            </a:pPr>
            <a:r>
              <a:rPr lang="hr-HR" sz="2800" dirty="0" smtClean="0"/>
              <a:t>   svaki </a:t>
            </a:r>
            <a:r>
              <a:rPr lang="hr-HR" sz="2800" dirty="0"/>
              <a:t>kod se sastoji od crnih modula raspoređenih </a:t>
            </a:r>
            <a:r>
              <a:rPr lang="hr-HR" sz="2800" dirty="0" smtClean="0"/>
              <a:t>  u </a:t>
            </a:r>
            <a:r>
              <a:rPr lang="hr-HR" sz="2800" dirty="0"/>
              <a:t>kvadratni uzorak na bijeloj </a:t>
            </a:r>
            <a:r>
              <a:rPr lang="hr-HR" sz="2800" dirty="0" smtClean="0"/>
              <a:t>površini</a:t>
            </a:r>
          </a:p>
          <a:p>
            <a:pPr>
              <a:buFont typeface="Wingdings" panose="05000000000000000000" pitchFamily="2" charset="2"/>
              <a:buChar char="ü"/>
            </a:pPr>
            <a:endParaRPr lang="hr-HR" sz="2800" dirty="0"/>
          </a:p>
          <a:p>
            <a:pPr>
              <a:buFont typeface="Wingdings" panose="05000000000000000000" pitchFamily="2" charset="2"/>
              <a:buChar char="ü"/>
            </a:pPr>
            <a:r>
              <a:rPr lang="hr-HR" sz="2800" dirty="0" smtClean="0"/>
              <a:t>  jednostavna izrada – jednostavno korištenje</a:t>
            </a:r>
            <a:endParaRPr lang="hr-HR" sz="2800" dirty="0"/>
          </a:p>
          <a:p>
            <a:endParaRPr lang="hr-HR" sz="2400" dirty="0"/>
          </a:p>
        </p:txBody>
      </p:sp>
      <p:pic>
        <p:nvPicPr>
          <p:cNvPr id="3074" name="Picture 2" descr="C:\Users\ivo\Desktop\de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1000"/>
            <a:ext cx="19145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descr="C:\Users\Anita\Desktop\Kodovi - tekst o kestenu\gr kod vapno.png"/>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743200"/>
            <a:ext cx="2286000" cy="2819400"/>
          </a:xfrm>
          <a:prstGeom prst="rect">
            <a:avLst/>
          </a:prstGeom>
          <a:noFill/>
          <a:ln>
            <a:noFill/>
          </a:ln>
        </p:spPr>
      </p:pic>
    </p:spTree>
    <p:extLst>
      <p:ext uri="{BB962C8B-B14F-4D97-AF65-F5344CB8AC3E}">
        <p14:creationId xmlns:p14="http://schemas.microsoft.com/office/powerpoint/2010/main" val="1612386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endParaRPr lang="en-US" sz="1600" dirty="0"/>
          </a:p>
        </p:txBody>
      </p:sp>
      <p:sp>
        <p:nvSpPr>
          <p:cNvPr id="4" name="Naslov 3"/>
          <p:cNvSpPr>
            <a:spLocks noGrp="1"/>
          </p:cNvSpPr>
          <p:nvPr>
            <p:ph type="title"/>
          </p:nvPr>
        </p:nvSpPr>
        <p:spPr>
          <a:xfrm>
            <a:off x="456859" y="374598"/>
            <a:ext cx="6512511" cy="1143000"/>
          </a:xfrm>
        </p:spPr>
        <p:txBody>
          <a:bodyPr>
            <a:normAutofit fontScale="90000"/>
          </a:bodyPr>
          <a:lstStyle/>
          <a:p>
            <a:r>
              <a:rPr lang="hr-HR" dirty="0" smtClean="0"/>
              <a:t>Svakodnevica s QR kodovima</a:t>
            </a:r>
            <a:endParaRPr lang="hr-HR" dirty="0"/>
          </a:p>
        </p:txBody>
      </p:sp>
      <p:sp>
        <p:nvSpPr>
          <p:cNvPr id="5" name="Rezervirano mjesto sadržaja 4"/>
          <p:cNvSpPr>
            <a:spLocks noGrp="1"/>
          </p:cNvSpPr>
          <p:nvPr>
            <p:ph sz="quarter" idx="4294967295"/>
          </p:nvPr>
        </p:nvSpPr>
        <p:spPr>
          <a:xfrm>
            <a:off x="822961" y="1524001"/>
            <a:ext cx="7457819" cy="1078522"/>
          </a:xfrm>
          <a:prstGeom prst="rect">
            <a:avLst/>
          </a:prstGeom>
        </p:spPr>
        <p:txBody>
          <a:bodyPr>
            <a:normAutofit/>
          </a:bodyPr>
          <a:lstStyle/>
          <a:p>
            <a:pPr>
              <a:buFont typeface="Wingdings" panose="05000000000000000000" pitchFamily="2" charset="2"/>
              <a:buChar char="ü"/>
            </a:pPr>
            <a:r>
              <a:rPr lang="hr-HR" sz="2800" dirty="0"/>
              <a:t> </a:t>
            </a:r>
            <a:r>
              <a:rPr lang="hr-HR" sz="2800" dirty="0" smtClean="0"/>
              <a:t>  prisutni u svim sferama društva, industrije, proizvodnje, usluga, edukacija…</a:t>
            </a:r>
            <a:endParaRPr lang="hr-HR" sz="2800" dirty="0"/>
          </a:p>
        </p:txBody>
      </p:sp>
      <p:pic>
        <p:nvPicPr>
          <p:cNvPr id="4098" name="Picture 2" descr="C:\Users\ivo\Desktop\de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57201"/>
            <a:ext cx="1100292"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vo\Desktop\Origigi-kod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920621"/>
            <a:ext cx="6705600" cy="318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67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066800" y="323422"/>
            <a:ext cx="3807619" cy="3181350"/>
          </a:xfrm>
          <a:prstGeom prst="rect">
            <a:avLst/>
          </a:prstGeom>
          <a:ln>
            <a:noFill/>
          </a:ln>
          <a:effectLst>
            <a:outerShdw blurRad="292100" dist="139700" dir="2700000" algn="tl" rotWithShape="0">
              <a:srgbClr val="333333">
                <a:alpha val="65000"/>
              </a:srgbClr>
            </a:outerShdw>
          </a:effectLst>
        </p:spPr>
      </p:pic>
      <p:sp>
        <p:nvSpPr>
          <p:cNvPr id="5" name="TekstniOkvir 4"/>
          <p:cNvSpPr txBox="1"/>
          <p:nvPr/>
        </p:nvSpPr>
        <p:spPr>
          <a:xfrm>
            <a:off x="669277" y="3616657"/>
            <a:ext cx="4837415" cy="369332"/>
          </a:xfrm>
          <a:prstGeom prst="rect">
            <a:avLst/>
          </a:prstGeom>
          <a:noFill/>
        </p:spPr>
        <p:txBody>
          <a:bodyPr wrap="none" rtlCol="0">
            <a:spAutoFit/>
          </a:bodyPr>
          <a:lstStyle/>
          <a:p>
            <a:r>
              <a:rPr lang="hr-HR" i="1" dirty="0" smtClean="0"/>
              <a:t>Pet Shop Boysi promocija ljudskih sloboda 2007.g.</a:t>
            </a:r>
            <a:endParaRPr lang="hr-HR" i="1" dirty="0"/>
          </a:p>
        </p:txBody>
      </p:sp>
      <p:pic>
        <p:nvPicPr>
          <p:cNvPr id="2050" name="Picture 2" descr="Slikovni rezultat za qr kodovi u hrvatsko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56" y="4406505"/>
            <a:ext cx="1443038" cy="1619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kstniOkvir 7"/>
          <p:cNvSpPr txBox="1"/>
          <p:nvPr/>
        </p:nvSpPr>
        <p:spPr>
          <a:xfrm>
            <a:off x="6406869" y="388098"/>
            <a:ext cx="1308820" cy="400110"/>
          </a:xfrm>
          <a:prstGeom prst="rect">
            <a:avLst/>
          </a:prstGeom>
          <a:noFill/>
        </p:spPr>
        <p:txBody>
          <a:bodyPr wrap="none" rtlCol="0">
            <a:spAutoFit/>
          </a:bodyPr>
          <a:lstStyle/>
          <a:p>
            <a:r>
              <a:rPr lang="hr-HR" sz="2000" i="1" dirty="0" smtClean="0"/>
              <a:t>Proizvodi…</a:t>
            </a:r>
            <a:endParaRPr lang="hr-HR" sz="2000" i="1" dirty="0"/>
          </a:p>
        </p:txBody>
      </p:sp>
      <p:cxnSp>
        <p:nvCxnSpPr>
          <p:cNvPr id="10" name="Ravni poveznik 9"/>
          <p:cNvCxnSpPr/>
          <p:nvPr/>
        </p:nvCxnSpPr>
        <p:spPr>
          <a:xfrm>
            <a:off x="6302867" y="204717"/>
            <a:ext cx="0" cy="591018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Slika 10"/>
          <p:cNvPicPr>
            <a:picLocks noChangeAspect="1"/>
          </p:cNvPicPr>
          <p:nvPr/>
        </p:nvPicPr>
        <p:blipFill>
          <a:blip r:embed="rId4"/>
          <a:stretch>
            <a:fillRect/>
          </a:stretch>
        </p:blipFill>
        <p:spPr>
          <a:xfrm>
            <a:off x="2705938" y="4406503"/>
            <a:ext cx="1735931" cy="1133475"/>
          </a:xfrm>
          <a:prstGeom prst="rect">
            <a:avLst/>
          </a:prstGeom>
          <a:ln>
            <a:noFill/>
          </a:ln>
          <a:effectLst>
            <a:outerShdw blurRad="292100" dist="139700" dir="2700000" algn="tl" rotWithShape="0">
              <a:srgbClr val="333333">
                <a:alpha val="65000"/>
              </a:srgbClr>
            </a:outerShdw>
          </a:effectLst>
        </p:spPr>
      </p:pic>
      <p:sp>
        <p:nvSpPr>
          <p:cNvPr id="12" name="TekstniOkvir 11"/>
          <p:cNvSpPr txBox="1"/>
          <p:nvPr/>
        </p:nvSpPr>
        <p:spPr>
          <a:xfrm>
            <a:off x="2416394" y="5625645"/>
            <a:ext cx="1932965" cy="400110"/>
          </a:xfrm>
          <a:prstGeom prst="rect">
            <a:avLst/>
          </a:prstGeom>
          <a:noFill/>
        </p:spPr>
        <p:txBody>
          <a:bodyPr wrap="none" rtlCol="0">
            <a:spAutoFit/>
          </a:bodyPr>
          <a:lstStyle/>
          <a:p>
            <a:r>
              <a:rPr lang="hr-HR" sz="2000" i="1" dirty="0" smtClean="0"/>
              <a:t>Trgovina i usluge</a:t>
            </a:r>
            <a:endParaRPr lang="hr-HR" sz="2000" i="1" dirty="0"/>
          </a:p>
        </p:txBody>
      </p:sp>
      <p:cxnSp>
        <p:nvCxnSpPr>
          <p:cNvPr id="17" name="Ravni poveznik 16"/>
          <p:cNvCxnSpPr/>
          <p:nvPr/>
        </p:nvCxnSpPr>
        <p:spPr>
          <a:xfrm flipH="1" flipV="1">
            <a:off x="399198" y="4174127"/>
            <a:ext cx="4299044" cy="53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zervirano mjesto podnožja 1"/>
          <p:cNvSpPr>
            <a:spLocks noGrp="1"/>
          </p:cNvSpPr>
          <p:nvPr>
            <p:ph type="ftr" sz="quarter" idx="11"/>
          </p:nvPr>
        </p:nvSpPr>
        <p:spPr/>
        <p:txBody>
          <a:bodyPr/>
          <a:lstStyle/>
          <a:p>
            <a:endParaRPr lang="en-US" sz="1600" dirty="0"/>
          </a:p>
        </p:txBody>
      </p:sp>
      <p:pic>
        <p:nvPicPr>
          <p:cNvPr id="5122" name="Picture 2" descr="C:\Users\ivo\Desktop\limenk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88" y="994935"/>
            <a:ext cx="1918837" cy="1838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88" y="3159810"/>
            <a:ext cx="2295512" cy="263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14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228600"/>
            <a:ext cx="6781800" cy="703384"/>
          </a:xfrm>
        </p:spPr>
        <p:txBody>
          <a:bodyPr>
            <a:noAutofit/>
          </a:bodyPr>
          <a:lstStyle/>
          <a:p>
            <a:r>
              <a:rPr lang="en-US" sz="4000" b="0" dirty="0"/>
              <a:t>QR </a:t>
            </a:r>
            <a:r>
              <a:rPr lang="en-US" sz="4000" b="0" dirty="0" err="1"/>
              <a:t>kodovi</a:t>
            </a:r>
            <a:r>
              <a:rPr lang="en-US" sz="4000" b="0" dirty="0"/>
              <a:t> u </a:t>
            </a:r>
            <a:r>
              <a:rPr lang="en-US" sz="4000" b="0" dirty="0" err="1"/>
              <a:t>knjižnici</a:t>
            </a:r>
            <a:endParaRPr lang="en-US" sz="4000" b="0" dirty="0"/>
          </a:p>
        </p:txBody>
      </p:sp>
      <p:sp>
        <p:nvSpPr>
          <p:cNvPr id="4" name="Rezervirano mjesto teksta 3"/>
          <p:cNvSpPr>
            <a:spLocks noGrp="1"/>
          </p:cNvSpPr>
          <p:nvPr>
            <p:ph type="body" sz="half" idx="2"/>
          </p:nvPr>
        </p:nvSpPr>
        <p:spPr>
          <a:xfrm>
            <a:off x="685800" y="1066800"/>
            <a:ext cx="4721469" cy="4911970"/>
          </a:xfrm>
        </p:spPr>
        <p:txBody>
          <a:bodyPr>
            <a:noAutofit/>
          </a:bodyPr>
          <a:lstStyle/>
          <a:p>
            <a:r>
              <a:rPr lang="vi-VN" sz="1600" dirty="0" smtClean="0"/>
              <a:t>Primjeri </a:t>
            </a:r>
            <a:r>
              <a:rPr lang="vi-VN" sz="1600" dirty="0"/>
              <a:t>postavljanja kodova na ulazu u knjižnicu</a:t>
            </a:r>
            <a:r>
              <a:rPr lang="vi-VN" sz="1600" dirty="0" smtClean="0"/>
              <a:t>:</a:t>
            </a:r>
            <a:endParaRPr lang="hr-HR" sz="1600" dirty="0" smtClean="0"/>
          </a:p>
          <a:p>
            <a:r>
              <a:rPr lang="vi-VN" sz="1600" dirty="0" smtClean="0"/>
              <a:t> </a:t>
            </a:r>
            <a:endParaRPr lang="vi-VN" sz="1600" dirty="0"/>
          </a:p>
          <a:p>
            <a:pPr marL="285750" indent="-285750">
              <a:buFont typeface="Wingdings" panose="05000000000000000000" pitchFamily="2" charset="2"/>
              <a:buChar char="ü"/>
            </a:pPr>
            <a:r>
              <a:rPr lang="vi-VN" sz="1800" dirty="0" smtClean="0"/>
              <a:t> </a:t>
            </a:r>
            <a:r>
              <a:rPr lang="vi-VN" sz="1800" dirty="0"/>
              <a:t>trenutna top lista knjiga u svijetu, </a:t>
            </a:r>
            <a:r>
              <a:rPr lang="vi-VN" sz="1800" dirty="0" smtClean="0"/>
              <a:t>državi, </a:t>
            </a:r>
            <a:r>
              <a:rPr lang="vi-VN" sz="1800" dirty="0"/>
              <a:t>knjižnici, </a:t>
            </a:r>
          </a:p>
          <a:p>
            <a:pPr marL="285750" indent="-285750">
              <a:buFont typeface="Wingdings" panose="05000000000000000000" pitchFamily="2" charset="2"/>
              <a:buChar char="ü"/>
            </a:pPr>
            <a:r>
              <a:rPr lang="hr-HR" sz="1800" dirty="0" smtClean="0"/>
              <a:t> </a:t>
            </a:r>
            <a:r>
              <a:rPr lang="vi-VN" sz="1800" dirty="0" smtClean="0"/>
              <a:t>pristup </a:t>
            </a:r>
            <a:r>
              <a:rPr lang="vi-VN" sz="1800" dirty="0"/>
              <a:t>WiFi mreži u knjižnici, </a:t>
            </a:r>
          </a:p>
          <a:p>
            <a:pPr marL="285750" indent="-285750">
              <a:buFont typeface="Wingdings" panose="05000000000000000000" pitchFamily="2" charset="2"/>
              <a:buChar char="ü"/>
            </a:pPr>
            <a:r>
              <a:rPr lang="vi-VN" sz="1800" dirty="0" smtClean="0"/>
              <a:t> </a:t>
            </a:r>
            <a:r>
              <a:rPr lang="vi-VN" sz="1800" dirty="0"/>
              <a:t>na prigodnim plakatima su najave za različite događaje, </a:t>
            </a:r>
          </a:p>
          <a:p>
            <a:pPr marL="285750" indent="-285750">
              <a:buFont typeface="Wingdings" panose="05000000000000000000" pitchFamily="2" charset="2"/>
              <a:buChar char="ü"/>
            </a:pPr>
            <a:r>
              <a:rPr lang="vi-VN" sz="1800" dirty="0" smtClean="0"/>
              <a:t> </a:t>
            </a:r>
            <a:r>
              <a:rPr lang="vi-VN" sz="1800" dirty="0"/>
              <a:t>na oglasnoj ploči su oglašene radionice u knjižnici sa mogućnošću online prijave, </a:t>
            </a:r>
          </a:p>
          <a:p>
            <a:pPr marL="285750" indent="-285750">
              <a:buFont typeface="Wingdings" panose="05000000000000000000" pitchFamily="2" charset="2"/>
              <a:buChar char="ü"/>
            </a:pPr>
            <a:r>
              <a:rPr lang="vi-VN" sz="1800" dirty="0" smtClean="0"/>
              <a:t> </a:t>
            </a:r>
            <a:r>
              <a:rPr lang="vi-VN" sz="1800" dirty="0"/>
              <a:t>za naprednije i veće knjižnice kodovi mogu omogućiti pristup web-u knjižnice, online pristup bazi </a:t>
            </a:r>
            <a:r>
              <a:rPr lang="vi-VN" sz="1800" dirty="0" smtClean="0"/>
              <a:t>podataka</a:t>
            </a:r>
            <a:r>
              <a:rPr lang="hr-HR" sz="1800" dirty="0" smtClean="0"/>
              <a:t>,</a:t>
            </a:r>
            <a:r>
              <a:rPr lang="vi-VN" sz="1800" dirty="0" smtClean="0"/>
              <a:t> </a:t>
            </a:r>
            <a:endParaRPr lang="vi-VN" sz="1800" dirty="0"/>
          </a:p>
          <a:p>
            <a:pPr marL="285750" indent="-285750">
              <a:buFont typeface="Wingdings" panose="05000000000000000000" pitchFamily="2" charset="2"/>
              <a:buChar char="ü"/>
            </a:pPr>
            <a:r>
              <a:rPr lang="vi-VN" sz="1800" dirty="0" smtClean="0"/>
              <a:t> </a:t>
            </a:r>
            <a:r>
              <a:rPr lang="vi-VN" sz="1800" dirty="0"/>
              <a:t>knjižnice sa mogućnosti pretraživanja iste ili virtualnu šetnja kroz knjižnicu</a:t>
            </a:r>
            <a:r>
              <a:rPr lang="vi-VN" sz="1800" dirty="0" smtClean="0"/>
              <a:t>.</a:t>
            </a:r>
            <a:endParaRPr lang="hr-HR" sz="1800" dirty="0" smtClean="0"/>
          </a:p>
          <a:p>
            <a:endParaRPr lang="en-US" sz="1800" dirty="0"/>
          </a:p>
        </p:txBody>
      </p:sp>
      <p:sp>
        <p:nvSpPr>
          <p:cNvPr id="5" name="Rezervirano mjesto podnožja 4"/>
          <p:cNvSpPr>
            <a:spLocks noGrp="1"/>
          </p:cNvSpPr>
          <p:nvPr>
            <p:ph type="ftr" sz="quarter" idx="11"/>
          </p:nvPr>
        </p:nvSpPr>
        <p:spPr>
          <a:xfrm>
            <a:off x="2233247" y="6172202"/>
            <a:ext cx="3771900" cy="685799"/>
          </a:xfrm>
        </p:spPr>
        <p:txBody>
          <a:bodyPr/>
          <a:lstStyle/>
          <a:p>
            <a:endParaRPr lang="en-US" sz="1600" dirty="0"/>
          </a:p>
        </p:txBody>
      </p:sp>
      <p:pic>
        <p:nvPicPr>
          <p:cNvPr id="5122" name="Picture 2" descr="C:\Users\ivo\Desktop\Slika za D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1303" y="1447800"/>
            <a:ext cx="2140013" cy="22908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iv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162" y="3886200"/>
            <a:ext cx="2110154"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endParaRPr lang="en-US" sz="1600" dirty="0"/>
          </a:p>
        </p:txBody>
      </p:sp>
      <p:sp>
        <p:nvSpPr>
          <p:cNvPr id="3" name="Pravokutnik 2"/>
          <p:cNvSpPr/>
          <p:nvPr/>
        </p:nvSpPr>
        <p:spPr>
          <a:xfrm>
            <a:off x="553316" y="1443842"/>
            <a:ext cx="4399684" cy="4708981"/>
          </a:xfrm>
          <a:prstGeom prst="rect">
            <a:avLst/>
          </a:prstGeom>
        </p:spPr>
        <p:txBody>
          <a:bodyPr wrap="square">
            <a:spAutoFit/>
          </a:bodyPr>
          <a:lstStyle/>
          <a:p>
            <a:endParaRPr lang="hr-HR" dirty="0" smtClean="0"/>
          </a:p>
          <a:p>
            <a:endParaRPr lang="hr-HR" dirty="0" smtClean="0"/>
          </a:p>
          <a:p>
            <a:pPr marL="285750" indent="-285750">
              <a:buFont typeface="Wingdings" panose="05000000000000000000" pitchFamily="2" charset="2"/>
              <a:buChar char="ü"/>
            </a:pPr>
            <a:r>
              <a:rPr lang="hr-HR" sz="2400" dirty="0" smtClean="0"/>
              <a:t>Primjer </a:t>
            </a:r>
            <a:r>
              <a:rPr lang="hr-HR" sz="2400" dirty="0"/>
              <a:t>je klasik </a:t>
            </a:r>
            <a:r>
              <a:rPr lang="hr-HR" sz="2400" dirty="0" err="1"/>
              <a:t>Julesa</a:t>
            </a:r>
            <a:r>
              <a:rPr lang="hr-HR" sz="2400" dirty="0"/>
              <a:t> </a:t>
            </a:r>
            <a:r>
              <a:rPr lang="hr-HR" sz="2400" dirty="0" err="1"/>
              <a:t>Verna</a:t>
            </a:r>
            <a:r>
              <a:rPr lang="hr-HR" sz="2400" dirty="0"/>
              <a:t> „</a:t>
            </a:r>
            <a:r>
              <a:rPr lang="hr-HR" sz="2400" dirty="0">
                <a:solidFill>
                  <a:srgbClr val="FF0000"/>
                </a:solidFill>
              </a:rPr>
              <a:t>Put oko svijet u 80 dana“ </a:t>
            </a:r>
            <a:r>
              <a:rPr lang="hr-HR" sz="2400" dirty="0"/>
              <a:t>sa QR kodovima otisnutim na stranicama koji se povezuju sa slikama, mapama ili video-klipovima opisujući dodatno događaje u knjizi i dajući im multimedijalni efekt. </a:t>
            </a:r>
            <a:endParaRPr lang="hr-HR" sz="2400" dirty="0" smtClean="0"/>
          </a:p>
          <a:p>
            <a:endParaRPr lang="hr-HR" sz="2400" dirty="0" smtClean="0"/>
          </a:p>
          <a:p>
            <a:pPr marL="285750" indent="-285750">
              <a:buFont typeface="Wingdings" panose="05000000000000000000" pitchFamily="2" charset="2"/>
              <a:buChar char="ü"/>
            </a:pPr>
            <a:r>
              <a:rPr lang="hr-HR" sz="2400" dirty="0" smtClean="0"/>
              <a:t>Hrvatski primjer je roman </a:t>
            </a:r>
            <a:r>
              <a:rPr lang="hr-HR" sz="2400" dirty="0" err="1" smtClean="0">
                <a:solidFill>
                  <a:srgbClr val="FF0000"/>
                </a:solidFill>
              </a:rPr>
              <a:t>Vilijun</a:t>
            </a:r>
            <a:r>
              <a:rPr lang="hr-HR" sz="2400" dirty="0" smtClean="0">
                <a:solidFill>
                  <a:srgbClr val="FF0000"/>
                </a:solidFill>
              </a:rPr>
              <a:t> </a:t>
            </a:r>
            <a:r>
              <a:rPr lang="hr-HR" sz="2400" dirty="0" smtClean="0"/>
              <a:t>autorice Jasne Horvat.</a:t>
            </a:r>
          </a:p>
        </p:txBody>
      </p:sp>
      <p:pic>
        <p:nvPicPr>
          <p:cNvPr id="1028" name="Picture 4" descr="Image result for travel around the world in 80 days with i-nigma k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094515"/>
            <a:ext cx="1881429" cy="245513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travel around the world in 80 days QR kod"/>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travel around the world in 80 days QR kod"/>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travel around the world in 80 days QR kod"/>
          <p:cNvSpPr>
            <a:spLocks noChangeAspect="1" noChangeArrowheads="1"/>
          </p:cNvSpPr>
          <p:nvPr/>
        </p:nvSpPr>
        <p:spPr bwMode="auto">
          <a:xfrm>
            <a:off x="345281" y="1603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ravokutnik 6"/>
          <p:cNvSpPr/>
          <p:nvPr/>
        </p:nvSpPr>
        <p:spPr>
          <a:xfrm>
            <a:off x="230982" y="735597"/>
            <a:ext cx="5987105" cy="707886"/>
          </a:xfrm>
          <a:prstGeom prst="rect">
            <a:avLst/>
          </a:prstGeom>
        </p:spPr>
        <p:txBody>
          <a:bodyPr wrap="square">
            <a:spAutoFit/>
          </a:bodyPr>
          <a:lstStyle/>
          <a:p>
            <a:pPr algn="ctr"/>
            <a:r>
              <a:rPr lang="hr-HR" sz="4000" dirty="0" smtClean="0"/>
              <a:t>Popularizacija QR - kodova</a:t>
            </a:r>
            <a:endParaRPr lang="en-US" sz="4000" dirty="0"/>
          </a:p>
        </p:txBody>
      </p:sp>
      <p:pic>
        <p:nvPicPr>
          <p:cNvPr id="3074" name="Picture 2" descr="C:\Users\ivo\Desktop\vilij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68435"/>
            <a:ext cx="1853478" cy="20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421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podnožja 5"/>
          <p:cNvSpPr>
            <a:spLocks noGrp="1"/>
          </p:cNvSpPr>
          <p:nvPr>
            <p:ph type="ftr" sz="quarter" idx="11"/>
          </p:nvPr>
        </p:nvSpPr>
        <p:spPr/>
        <p:txBody>
          <a:bodyPr/>
          <a:lstStyle/>
          <a:p>
            <a:endParaRPr lang="en-US" sz="1600" dirty="0"/>
          </a:p>
        </p:txBody>
      </p:sp>
      <p:sp>
        <p:nvSpPr>
          <p:cNvPr id="2" name="Naslov 1"/>
          <p:cNvSpPr>
            <a:spLocks noGrp="1"/>
          </p:cNvSpPr>
          <p:nvPr>
            <p:ph type="title"/>
          </p:nvPr>
        </p:nvSpPr>
        <p:spPr>
          <a:xfrm>
            <a:off x="326447" y="468923"/>
            <a:ext cx="8024447" cy="1055077"/>
          </a:xfrm>
        </p:spPr>
        <p:txBody>
          <a:bodyPr/>
          <a:lstStyle/>
          <a:p>
            <a:r>
              <a:rPr lang="hr-HR" dirty="0" smtClean="0"/>
              <a:t>Ideje: QR kodovi u nastavi</a:t>
            </a:r>
            <a:endParaRPr lang="hr-HR" dirty="0"/>
          </a:p>
        </p:txBody>
      </p:sp>
      <p:sp>
        <p:nvSpPr>
          <p:cNvPr id="3" name="Rezervirano mjesto sadržaja 2"/>
          <p:cNvSpPr>
            <a:spLocks noGrp="1"/>
          </p:cNvSpPr>
          <p:nvPr>
            <p:ph sz="quarter" idx="4294967295"/>
          </p:nvPr>
        </p:nvSpPr>
        <p:spPr>
          <a:xfrm>
            <a:off x="822960" y="2590799"/>
            <a:ext cx="5042165" cy="3313463"/>
          </a:xfrm>
          <a:prstGeom prst="rect">
            <a:avLst/>
          </a:prstGeom>
        </p:spPr>
        <p:txBody>
          <a:bodyPr>
            <a:normAutofit/>
          </a:bodyPr>
          <a:lstStyle/>
          <a:p>
            <a:pPr>
              <a:buFont typeface="Wingdings" panose="05000000000000000000" pitchFamily="2" charset="2"/>
              <a:buChar char="ü"/>
            </a:pPr>
            <a:r>
              <a:rPr lang="hr-HR" dirty="0" smtClean="0"/>
              <a:t> </a:t>
            </a:r>
            <a:r>
              <a:rPr lang="hr-HR" sz="2400" dirty="0" smtClean="0"/>
              <a:t>upotreba u svim nastavnim područjima:</a:t>
            </a:r>
          </a:p>
          <a:p>
            <a:pPr>
              <a:buFont typeface="Wingdings" panose="05000000000000000000" pitchFamily="2" charset="2"/>
              <a:buChar char="ü"/>
            </a:pPr>
            <a:r>
              <a:rPr lang="hr-HR" sz="2400" dirty="0" smtClean="0"/>
              <a:t>jednom izrađeni QR kodovi mogu se koristiti generacijama</a:t>
            </a:r>
            <a:endParaRPr lang="hr-HR" sz="2400"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83443" flipH="1">
            <a:off x="7377519" y="477511"/>
            <a:ext cx="930126" cy="1372345"/>
          </a:xfrm>
          <a:prstGeom prst="rect">
            <a:avLst/>
          </a:prstGeom>
        </p:spPr>
      </p:pic>
      <p:pic>
        <p:nvPicPr>
          <p:cNvPr id="7" name="Slika 6" descr="C:\Users\Anita\Desktop\Kodovi - tekst o kestenu\qr kod hripava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826" y="2259330"/>
            <a:ext cx="2278380" cy="2491740"/>
          </a:xfrm>
          <a:prstGeom prst="rect">
            <a:avLst/>
          </a:prstGeom>
          <a:noFill/>
          <a:ln>
            <a:noFill/>
          </a:ln>
        </p:spPr>
      </p:pic>
    </p:spTree>
    <p:extLst>
      <p:ext uri="{BB962C8B-B14F-4D97-AF65-F5344CB8AC3E}">
        <p14:creationId xmlns:p14="http://schemas.microsoft.com/office/powerpoint/2010/main" val="280660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274638"/>
            <a:ext cx="8106104" cy="1143000"/>
          </a:xfrm>
        </p:spPr>
        <p:txBody>
          <a:bodyPr/>
          <a:lstStyle/>
          <a:p>
            <a:pPr algn="l"/>
            <a:r>
              <a:rPr lang="hr-HR" dirty="0" smtClean="0"/>
              <a:t>Nova znanja: Znate li…</a:t>
            </a:r>
            <a:endParaRPr lang="en-US" dirty="0"/>
          </a:p>
        </p:txBody>
      </p:sp>
      <p:sp>
        <p:nvSpPr>
          <p:cNvPr id="3" name="Rezervirano mjesto sadržaja 2"/>
          <p:cNvSpPr>
            <a:spLocks noGrp="1"/>
          </p:cNvSpPr>
          <p:nvPr>
            <p:ph idx="1"/>
          </p:nvPr>
        </p:nvSpPr>
        <p:spPr/>
        <p:txBody>
          <a:bodyPr/>
          <a:lstStyle/>
          <a:p>
            <a:pPr>
              <a:buFont typeface="Wingdings" panose="05000000000000000000" pitchFamily="2" charset="2"/>
              <a:buChar char="ü"/>
            </a:pPr>
            <a:r>
              <a:rPr lang="hr-HR" dirty="0" smtClean="0"/>
              <a:t>prepoznati neistinu, laž u medijima?</a:t>
            </a:r>
          </a:p>
          <a:p>
            <a:pPr>
              <a:buFont typeface="Wingdings" panose="05000000000000000000" pitchFamily="2" charset="2"/>
              <a:buChar char="ü"/>
            </a:pPr>
            <a:r>
              <a:rPr lang="hr-HR" dirty="0" smtClean="0"/>
              <a:t>kako se zaštiti od krađe identiteta?</a:t>
            </a:r>
          </a:p>
          <a:p>
            <a:pPr>
              <a:buFont typeface="Wingdings" panose="05000000000000000000" pitchFamily="2" charset="2"/>
              <a:buChar char="ü"/>
            </a:pPr>
            <a:r>
              <a:rPr lang="hr-HR" dirty="0" smtClean="0"/>
              <a:t>kako se štedi, </a:t>
            </a:r>
            <a:r>
              <a:rPr lang="hr-HR" dirty="0" err="1" smtClean="0"/>
              <a:t>tj</a:t>
            </a:r>
            <a:r>
              <a:rPr lang="hr-HR" dirty="0" smtClean="0"/>
              <a:t>. ulaže ušteđevina?</a:t>
            </a:r>
          </a:p>
          <a:p>
            <a:pPr>
              <a:buFont typeface="Wingdings" panose="05000000000000000000" pitchFamily="2" charset="2"/>
              <a:buChar char="ü"/>
            </a:pPr>
            <a:r>
              <a:rPr lang="hr-HR" dirty="0" smtClean="0"/>
              <a:t>prepoznati zdravu hranu u dućanu?</a:t>
            </a:r>
          </a:p>
          <a:p>
            <a:pPr>
              <a:buFont typeface="Wingdings" panose="05000000000000000000" pitchFamily="2" charset="2"/>
              <a:buChar char="ü"/>
            </a:pPr>
            <a:r>
              <a:rPr lang="hr-HR" dirty="0" smtClean="0"/>
              <a:t>kako promijeniti nešto u gradu, županiji, RH?</a:t>
            </a:r>
          </a:p>
          <a:p>
            <a:pPr>
              <a:buFont typeface="Wingdings" panose="05000000000000000000" pitchFamily="2" charset="2"/>
              <a:buChar char="ü"/>
            </a:pPr>
            <a:r>
              <a:rPr lang="hr-HR" dirty="0" smtClean="0"/>
              <a:t>objaviti svoje radove?</a:t>
            </a:r>
          </a:p>
          <a:p>
            <a:pPr>
              <a:buFont typeface="Wingdings" panose="05000000000000000000" pitchFamily="2" charset="2"/>
              <a:buChar char="ü"/>
            </a:pPr>
            <a:r>
              <a:rPr lang="hr-HR" dirty="0" smtClean="0"/>
              <a:t>zaraditi na Internetu?</a:t>
            </a:r>
          </a:p>
          <a:p>
            <a:endParaRPr lang="en-US" dirty="0"/>
          </a:p>
        </p:txBody>
      </p:sp>
      <p:pic>
        <p:nvPicPr>
          <p:cNvPr id="4098" name="Picture 2" descr="C:\Users\ivo\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32656"/>
            <a:ext cx="2380878"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podnožja 5"/>
          <p:cNvSpPr>
            <a:spLocks noGrp="1"/>
          </p:cNvSpPr>
          <p:nvPr>
            <p:ph type="ftr" sz="quarter" idx="11"/>
          </p:nvPr>
        </p:nvSpPr>
        <p:spPr/>
        <p:txBody>
          <a:bodyPr/>
          <a:lstStyle/>
          <a:p>
            <a:r>
              <a:rPr lang="en-US" sz="1600" dirty="0" smtClean="0"/>
              <a:t>.</a:t>
            </a:r>
            <a:endParaRPr lang="en-US" sz="1600" dirty="0"/>
          </a:p>
        </p:txBody>
      </p:sp>
      <p:sp>
        <p:nvSpPr>
          <p:cNvPr id="2" name="Naslov 1"/>
          <p:cNvSpPr>
            <a:spLocks noGrp="1"/>
          </p:cNvSpPr>
          <p:nvPr>
            <p:ph type="title"/>
          </p:nvPr>
        </p:nvSpPr>
        <p:spPr>
          <a:xfrm>
            <a:off x="281354" y="257908"/>
            <a:ext cx="8024447" cy="1066800"/>
          </a:xfrm>
        </p:spPr>
        <p:txBody>
          <a:bodyPr/>
          <a:lstStyle/>
          <a:p>
            <a:r>
              <a:rPr lang="hr-HR" dirty="0" smtClean="0"/>
              <a:t>Izrada QR kodova</a:t>
            </a:r>
            <a:endParaRPr lang="hr-HR" dirty="0"/>
          </a:p>
        </p:txBody>
      </p:sp>
      <p:sp>
        <p:nvSpPr>
          <p:cNvPr id="3" name="Rezervirano mjesto sadržaja 2"/>
          <p:cNvSpPr>
            <a:spLocks noGrp="1"/>
          </p:cNvSpPr>
          <p:nvPr>
            <p:ph sz="quarter" idx="4294967295"/>
          </p:nvPr>
        </p:nvSpPr>
        <p:spPr>
          <a:xfrm>
            <a:off x="822961" y="1845734"/>
            <a:ext cx="4520138" cy="4023360"/>
          </a:xfrm>
          <a:prstGeom prst="rect">
            <a:avLst/>
          </a:prstGeom>
        </p:spPr>
        <p:txBody>
          <a:bodyPr>
            <a:normAutofit fontScale="92500" lnSpcReduction="10000"/>
          </a:bodyPr>
          <a:lstStyle/>
          <a:p>
            <a:pPr>
              <a:buFont typeface="Wingdings" panose="05000000000000000000" pitchFamily="2" charset="2"/>
              <a:buChar char="ü"/>
            </a:pPr>
            <a:r>
              <a:rPr lang="hr-HR" sz="2800" dirty="0"/>
              <a:t> </a:t>
            </a:r>
            <a:r>
              <a:rPr lang="hr-HR" sz="2800" dirty="0" smtClean="0"/>
              <a:t>  samostalno, jednostavno, lagano i brzo</a:t>
            </a:r>
          </a:p>
          <a:p>
            <a:pPr>
              <a:buFont typeface="Wingdings" panose="05000000000000000000" pitchFamily="2" charset="2"/>
              <a:buChar char="ü"/>
            </a:pPr>
            <a:r>
              <a:rPr lang="hr-HR" sz="2800" dirty="0"/>
              <a:t> </a:t>
            </a:r>
            <a:r>
              <a:rPr lang="hr-HR" sz="2800" dirty="0" smtClean="0"/>
              <a:t>  višestruka upotreba u nastavnom procesu</a:t>
            </a:r>
          </a:p>
          <a:p>
            <a:pPr marL="0" indent="0">
              <a:buNone/>
            </a:pPr>
            <a:endParaRPr lang="hr-HR" sz="2800" dirty="0" smtClean="0"/>
          </a:p>
          <a:p>
            <a:pPr marL="0" indent="0">
              <a:buNone/>
            </a:pPr>
            <a:r>
              <a:rPr lang="hr-HR" sz="2800" dirty="0"/>
              <a:t> </a:t>
            </a:r>
            <a:r>
              <a:rPr lang="hr-HR" sz="2800" dirty="0" smtClean="0"/>
              <a:t>  potrebno: </a:t>
            </a:r>
          </a:p>
          <a:p>
            <a:pPr lvl="1">
              <a:buFont typeface="Wingdings" panose="05000000000000000000" pitchFamily="2" charset="2"/>
              <a:buChar char="ü"/>
            </a:pPr>
            <a:r>
              <a:rPr lang="hr-HR" sz="2600" dirty="0"/>
              <a:t> </a:t>
            </a:r>
            <a:r>
              <a:rPr lang="hr-HR" sz="2600" dirty="0" smtClean="0"/>
              <a:t>  alat za izradu QR kodova</a:t>
            </a:r>
          </a:p>
          <a:p>
            <a:pPr lvl="1">
              <a:buFont typeface="Wingdings" panose="05000000000000000000" pitchFamily="2" charset="2"/>
              <a:buChar char="ü"/>
            </a:pPr>
            <a:r>
              <a:rPr lang="hr-HR" sz="2600" dirty="0"/>
              <a:t> </a:t>
            </a:r>
            <a:r>
              <a:rPr lang="hr-HR" sz="2600" dirty="0" smtClean="0"/>
              <a:t>  aplikacija za skeniranje QR kodova</a:t>
            </a:r>
          </a:p>
          <a:p>
            <a:pPr lvl="1">
              <a:buFont typeface="Wingdings" panose="05000000000000000000" pitchFamily="2" charset="2"/>
              <a:buChar char="ü"/>
            </a:pPr>
            <a:r>
              <a:rPr lang="hr-HR" sz="2600" dirty="0"/>
              <a:t> </a:t>
            </a:r>
            <a:r>
              <a:rPr lang="hr-HR" sz="2600" dirty="0" smtClean="0"/>
              <a:t>  mobitel / tablet</a:t>
            </a:r>
          </a:p>
          <a:p>
            <a:pPr marL="0" indent="0">
              <a:buNone/>
            </a:pPr>
            <a:endParaRPr lang="hr-HR" dirty="0"/>
          </a:p>
        </p:txBody>
      </p:sp>
      <p:pic>
        <p:nvPicPr>
          <p:cNvPr id="9218" name="Picture 2" descr="C:\Users\ivo\Desktop\de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217" y="1295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53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3762" y="303361"/>
            <a:ext cx="7792039" cy="1079963"/>
          </a:xfrm>
        </p:spPr>
        <p:txBody>
          <a:bodyPr>
            <a:normAutofit/>
          </a:bodyPr>
          <a:lstStyle/>
          <a:p>
            <a:r>
              <a:rPr lang="hr-HR" dirty="0" smtClean="0"/>
              <a:t>Alati…</a:t>
            </a:r>
            <a:endParaRPr lang="hr-HR" dirty="0"/>
          </a:p>
        </p:txBody>
      </p:sp>
      <p:sp>
        <p:nvSpPr>
          <p:cNvPr id="12" name="Pravokutnik 11"/>
          <p:cNvSpPr/>
          <p:nvPr/>
        </p:nvSpPr>
        <p:spPr>
          <a:xfrm>
            <a:off x="6096000" y="2286000"/>
            <a:ext cx="2715057" cy="36933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US" u="sng" dirty="0">
                <a:solidFill>
                  <a:schemeClr val="accent2">
                    <a:lumMod val="75000"/>
                  </a:schemeClr>
                </a:solidFill>
              </a:rPr>
              <a:t>http://qrcode.kaywa.com/</a:t>
            </a:r>
          </a:p>
        </p:txBody>
      </p:sp>
      <p:pic>
        <p:nvPicPr>
          <p:cNvPr id="1027" name="Picture 3" descr="C:\Users\ivo\Desktop\Kaywa-QR-Code-Gener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62" y="1371600"/>
            <a:ext cx="535363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ivo\Desktop\deekti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403" y="83126"/>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8" name="Slika 7"/>
          <p:cNvPicPr>
            <a:picLocks noChangeAspect="1"/>
          </p:cNvPicPr>
          <p:nvPr/>
        </p:nvPicPr>
        <p:blipFill>
          <a:blip r:embed="rId4"/>
          <a:stretch>
            <a:fillRect/>
          </a:stretch>
        </p:blipFill>
        <p:spPr>
          <a:xfrm>
            <a:off x="499907" y="4060937"/>
            <a:ext cx="5367492" cy="1800000"/>
          </a:xfrm>
          <a:prstGeom prst="rect">
            <a:avLst/>
          </a:prstGeom>
          <a:ln>
            <a:noFill/>
          </a:ln>
          <a:effectLst>
            <a:outerShdw blurRad="292100" dist="139700" dir="2700000" algn="tl" rotWithShape="0">
              <a:srgbClr val="333333">
                <a:alpha val="65000"/>
              </a:srgbClr>
            </a:outerShdw>
          </a:effectLst>
        </p:spPr>
      </p:pic>
      <p:sp>
        <p:nvSpPr>
          <p:cNvPr id="4" name="Pravokutnik 3"/>
          <p:cNvSpPr/>
          <p:nvPr/>
        </p:nvSpPr>
        <p:spPr>
          <a:xfrm>
            <a:off x="6206403" y="4637772"/>
            <a:ext cx="2409825"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hr-HR" dirty="0">
                <a:solidFill>
                  <a:srgbClr val="C00000"/>
                </a:solidFill>
                <a:hlinkClick r:id="rId5"/>
              </a:rPr>
              <a:t>www.qr-code-generator.com</a:t>
            </a:r>
            <a:endParaRPr lang="en-US" dirty="0">
              <a:solidFill>
                <a:srgbClr val="C00000"/>
              </a:solidFill>
            </a:endParaRPr>
          </a:p>
        </p:txBody>
      </p:sp>
    </p:spTree>
    <p:extLst>
      <p:ext uri="{BB962C8B-B14F-4D97-AF65-F5344CB8AC3E}">
        <p14:creationId xmlns:p14="http://schemas.microsoft.com/office/powerpoint/2010/main" val="3185852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3674" y="297873"/>
            <a:ext cx="8229600" cy="1143000"/>
          </a:xfrm>
        </p:spPr>
        <p:txBody>
          <a:bodyPr/>
          <a:lstStyle/>
          <a:p>
            <a:r>
              <a:rPr lang="hr-HR" dirty="0" smtClean="0"/>
              <a:t>Aplikacije za čitanje</a:t>
            </a:r>
            <a:endParaRPr lang="en-US" dirty="0"/>
          </a:p>
        </p:txBody>
      </p:sp>
      <p:pic>
        <p:nvPicPr>
          <p:cNvPr id="4" name="Rezervirano mjesto sadržaja 3"/>
          <p:cNvPicPr>
            <a:picLocks noGrp="1" noChangeAspect="1"/>
          </p:cNvPicPr>
          <p:nvPr>
            <p:ph idx="1"/>
          </p:nvPr>
        </p:nvPicPr>
        <p:blipFill>
          <a:blip r:embed="rId2"/>
          <a:stretch>
            <a:fillRect/>
          </a:stretch>
        </p:blipFill>
        <p:spPr>
          <a:xfrm>
            <a:off x="685800" y="1447800"/>
            <a:ext cx="3057525" cy="1485900"/>
          </a:xfrm>
          <a:prstGeom prst="rect">
            <a:avLst/>
          </a:prstGeom>
          <a:ln>
            <a:noFill/>
          </a:ln>
          <a:effectLst>
            <a:outerShdw blurRad="292100" dist="139700" dir="2700000" algn="tl" rotWithShape="0">
              <a:srgbClr val="333333">
                <a:alpha val="65000"/>
              </a:srgbClr>
            </a:outerShdw>
          </a:effectLst>
        </p:spPr>
      </p:pic>
      <p:pic>
        <p:nvPicPr>
          <p:cNvPr id="5" name="Slika 4"/>
          <p:cNvPicPr>
            <a:picLocks noChangeAspect="1"/>
          </p:cNvPicPr>
          <p:nvPr/>
        </p:nvPicPr>
        <p:blipFill>
          <a:blip r:embed="rId3"/>
          <a:stretch>
            <a:fillRect/>
          </a:stretch>
        </p:blipFill>
        <p:spPr>
          <a:xfrm>
            <a:off x="4572000" y="1447800"/>
            <a:ext cx="3290185" cy="1634746"/>
          </a:xfrm>
          <a:prstGeom prst="rect">
            <a:avLst/>
          </a:prstGeom>
          <a:ln>
            <a:noFill/>
          </a:ln>
          <a:effectLst>
            <a:outerShdw blurRad="292100" dist="139700" dir="2700000" algn="tl" rotWithShape="0">
              <a:srgbClr val="333333">
                <a:alpha val="65000"/>
              </a:srgbClr>
            </a:outerShdw>
          </a:effectLst>
        </p:spPr>
      </p:pic>
      <p:pic>
        <p:nvPicPr>
          <p:cNvPr id="6" name="Slika 5"/>
          <p:cNvPicPr>
            <a:picLocks noChangeAspect="1"/>
          </p:cNvPicPr>
          <p:nvPr/>
        </p:nvPicPr>
        <p:blipFill>
          <a:blip r:embed="rId4"/>
          <a:stretch>
            <a:fillRect/>
          </a:stretch>
        </p:blipFill>
        <p:spPr>
          <a:xfrm>
            <a:off x="685800" y="3810000"/>
            <a:ext cx="3465312" cy="1658701"/>
          </a:xfrm>
          <a:prstGeom prst="rect">
            <a:avLst/>
          </a:prstGeom>
        </p:spPr>
      </p:pic>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036" y="4201239"/>
            <a:ext cx="3650927" cy="876222"/>
          </a:xfrm>
          <a:prstGeom prst="rect">
            <a:avLst/>
          </a:prstGeom>
        </p:spPr>
      </p:pic>
      <p:sp>
        <p:nvSpPr>
          <p:cNvPr id="10" name="Elipsasti oblačić 9"/>
          <p:cNvSpPr/>
          <p:nvPr/>
        </p:nvSpPr>
        <p:spPr>
          <a:xfrm>
            <a:off x="7467600" y="152400"/>
            <a:ext cx="2209800" cy="1295400"/>
          </a:xfrm>
          <a:prstGeom prst="wedgeEllipseCallout">
            <a:avLst>
              <a:gd name="adj1" fmla="val -35097"/>
              <a:gd name="adj2" fmla="val 6843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hr-HR" dirty="0" smtClean="0"/>
              <a:t>Nije besplatan, 33 kn!</a:t>
            </a:r>
            <a:endParaRPr lang="en-US" dirty="0"/>
          </a:p>
        </p:txBody>
      </p:sp>
    </p:spTree>
    <p:extLst>
      <p:ext uri="{BB962C8B-B14F-4D97-AF65-F5344CB8AC3E}">
        <p14:creationId xmlns:p14="http://schemas.microsoft.com/office/powerpoint/2010/main" val="2983475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podnožja 5"/>
          <p:cNvSpPr>
            <a:spLocks noGrp="1"/>
          </p:cNvSpPr>
          <p:nvPr>
            <p:ph type="ftr" sz="quarter" idx="11"/>
          </p:nvPr>
        </p:nvSpPr>
        <p:spPr/>
        <p:txBody>
          <a:bodyPr/>
          <a:lstStyle/>
          <a:p>
            <a:endParaRPr lang="en-US" sz="1600" dirty="0"/>
          </a:p>
        </p:txBody>
      </p:sp>
      <p:sp>
        <p:nvSpPr>
          <p:cNvPr id="3" name="Rezervirano mjesto sadržaja 2"/>
          <p:cNvSpPr>
            <a:spLocks noGrp="1"/>
          </p:cNvSpPr>
          <p:nvPr>
            <p:ph sz="quarter" idx="4294967295"/>
          </p:nvPr>
        </p:nvSpPr>
        <p:spPr>
          <a:xfrm>
            <a:off x="822961" y="1845734"/>
            <a:ext cx="5727965" cy="4023360"/>
          </a:xfrm>
          <a:prstGeom prst="rect">
            <a:avLst/>
          </a:prstGeom>
        </p:spPr>
        <p:txBody>
          <a:bodyPr/>
          <a:lstStyle/>
          <a:p>
            <a:pPr marL="457200" indent="-457200">
              <a:buFont typeface="+mj-lt"/>
              <a:buAutoNum type="arabicPeriod"/>
            </a:pPr>
            <a:r>
              <a:rPr lang="hr-HR" sz="2400" dirty="0" smtClean="0"/>
              <a:t>Preuzmite aplikaciju za čitanje QR kodova: i– </a:t>
            </a:r>
            <a:r>
              <a:rPr lang="hr-HR" sz="2400" dirty="0"/>
              <a:t>n</a:t>
            </a:r>
            <a:r>
              <a:rPr lang="hr-HR" sz="2400" dirty="0" smtClean="0"/>
              <a:t>igma</a:t>
            </a:r>
          </a:p>
          <a:p>
            <a:pPr marL="457200" indent="-457200">
              <a:buFont typeface="+mj-lt"/>
              <a:buAutoNum type="arabicPeriod"/>
            </a:pPr>
            <a:r>
              <a:rPr lang="hr-HR" sz="2400" dirty="0" smtClean="0"/>
              <a:t>Pronađite u predavaonici sakrivene kodove </a:t>
            </a:r>
          </a:p>
          <a:p>
            <a:pPr marL="457200" indent="-457200">
              <a:buFont typeface="+mj-lt"/>
              <a:buAutoNum type="arabicPeriod"/>
            </a:pPr>
            <a:r>
              <a:rPr lang="hr-HR" sz="2400" dirty="0" smtClean="0"/>
              <a:t>Svaki kod </a:t>
            </a:r>
            <a:r>
              <a:rPr lang="hr-HR" sz="2400" dirty="0"/>
              <a:t> </a:t>
            </a:r>
            <a:r>
              <a:rPr lang="hr-HR" sz="2400" dirty="0" smtClean="0"/>
              <a:t>- jedna riječ</a:t>
            </a:r>
          </a:p>
          <a:p>
            <a:pPr marL="457200" indent="-457200">
              <a:buFont typeface="+mj-lt"/>
              <a:buAutoNum type="arabicPeriod"/>
            </a:pPr>
            <a:r>
              <a:rPr lang="hr-HR" sz="2400" dirty="0" smtClean="0"/>
              <a:t>Riječi spojite u smislenu cjelinu i odgonetnite …</a:t>
            </a:r>
            <a:endParaRPr lang="hr-HR" sz="2400"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09600"/>
            <a:ext cx="2770889" cy="886684"/>
          </a:xfrm>
          <a:prstGeom prst="rect">
            <a:avLst/>
          </a:prstGeom>
        </p:spPr>
      </p:pic>
      <p:pic>
        <p:nvPicPr>
          <p:cNvPr id="8194" name="Picture 2" descr="C:\Users\ivo\Desktop\de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540" y="2499003"/>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043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2"/>
          <p:cNvSpPr txBox="1">
            <a:spLocks/>
          </p:cNvSpPr>
          <p:nvPr/>
        </p:nvSpPr>
        <p:spPr>
          <a:xfrm>
            <a:off x="2590690" y="3565929"/>
            <a:ext cx="4220777" cy="220380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hr-HR" sz="1800" dirty="0">
              <a:solidFill>
                <a:schemeClr val="bg2">
                  <a:lumMod val="50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6642"/>
            <a:ext cx="7917873" cy="471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utnik 3"/>
          <p:cNvSpPr/>
          <p:nvPr/>
        </p:nvSpPr>
        <p:spPr>
          <a:xfrm>
            <a:off x="609600" y="457200"/>
            <a:ext cx="6553200" cy="769441"/>
          </a:xfrm>
          <a:prstGeom prst="rect">
            <a:avLst/>
          </a:prstGeom>
        </p:spPr>
        <p:txBody>
          <a:bodyPr wrap="square">
            <a:spAutoFit/>
          </a:bodyPr>
          <a:lstStyle/>
          <a:p>
            <a:pPr algn="ctr"/>
            <a:r>
              <a:rPr lang="hr-HR" sz="4400" dirty="0" err="1" smtClean="0"/>
              <a:t>Fotostory</a:t>
            </a:r>
            <a:endParaRPr lang="en-US" sz="4400" dirty="0"/>
          </a:p>
        </p:txBody>
      </p:sp>
    </p:spTree>
    <p:extLst>
      <p:ext uri="{BB962C8B-B14F-4D97-AF65-F5344CB8AC3E}">
        <p14:creationId xmlns:p14="http://schemas.microsoft.com/office/powerpoint/2010/main" val="921804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75656" y="274638"/>
            <a:ext cx="7211144" cy="487363"/>
          </a:xfrm>
        </p:spPr>
        <p:txBody>
          <a:bodyPr>
            <a:normAutofit fontScale="90000"/>
          </a:bodyPr>
          <a:lstStyle/>
          <a:p>
            <a:pPr algn="l"/>
            <a:r>
              <a:rPr lang="hr-HR" dirty="0" smtClean="0"/>
              <a:t>Primjer foto priče</a:t>
            </a:r>
            <a:endParaRPr lang="en-US" dirty="0"/>
          </a:p>
        </p:txBody>
      </p:sp>
      <p:pic>
        <p:nvPicPr>
          <p:cNvPr id="5" name="Rezervirano mjesto sadržaja 4" descr="Image result for leteći medvjed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1676400" cy="2743199"/>
          </a:xfrm>
          <a:prstGeom prst="rect">
            <a:avLst/>
          </a:prstGeom>
          <a:noFill/>
          <a:ln>
            <a:noFill/>
          </a:ln>
        </p:spPr>
      </p:pic>
      <p:sp>
        <p:nvSpPr>
          <p:cNvPr id="6" name="Obični oblačić 5"/>
          <p:cNvSpPr/>
          <p:nvPr/>
        </p:nvSpPr>
        <p:spPr>
          <a:xfrm>
            <a:off x="0" y="838199"/>
            <a:ext cx="1905000" cy="838200"/>
          </a:xfrm>
          <a:prstGeom prst="cloudCallout">
            <a:avLst>
              <a:gd name="adj1" fmla="val 9712"/>
              <a:gd name="adj2" fmla="val 8564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err="1" smtClean="0">
                <a:ln w="12700">
                  <a:solidFill>
                    <a:schemeClr val="tx2">
                      <a:satMod val="155000"/>
                    </a:schemeClr>
                  </a:solidFill>
                  <a:prstDash val="solid"/>
                </a:ln>
                <a:solidFill>
                  <a:schemeClr val="tx1"/>
                </a:solidFill>
              </a:rPr>
              <a:t>Dado</a:t>
            </a:r>
            <a:r>
              <a:rPr lang="hr-HR" sz="1200" dirty="0" smtClean="0">
                <a:ln w="12700">
                  <a:solidFill>
                    <a:schemeClr val="tx2">
                      <a:satMod val="155000"/>
                    </a:schemeClr>
                  </a:solidFill>
                  <a:prstDash val="solid"/>
                </a:ln>
                <a:solidFill>
                  <a:schemeClr val="tx1"/>
                </a:solidFill>
              </a:rPr>
              <a:t>, gdje si? </a:t>
            </a:r>
            <a:endParaRPr lang="en-US" sz="1200" dirty="0">
              <a:ln w="12700">
                <a:solidFill>
                  <a:schemeClr val="tx2">
                    <a:satMod val="155000"/>
                  </a:schemeClr>
                </a:solidFill>
                <a:prstDash val="solid"/>
              </a:ln>
              <a:solidFill>
                <a:schemeClr val="tx1"/>
              </a:solidFill>
            </a:endParaRPr>
          </a:p>
        </p:txBody>
      </p:sp>
      <p:graphicFrame>
        <p:nvGraphicFramePr>
          <p:cNvPr id="7" name="Tablica 6"/>
          <p:cNvGraphicFramePr>
            <a:graphicFrameLocks noGrp="1"/>
          </p:cNvGraphicFramePr>
          <p:nvPr>
            <p:extLst/>
          </p:nvPr>
        </p:nvGraphicFramePr>
        <p:xfrm>
          <a:off x="533401" y="3657600"/>
          <a:ext cx="1724890" cy="350520"/>
        </p:xfrm>
        <a:graphic>
          <a:graphicData uri="http://schemas.openxmlformats.org/drawingml/2006/table">
            <a:tbl>
              <a:tblPr>
                <a:effectLst>
                  <a:outerShdw blurRad="50800" dist="38100" dir="2700000" algn="tl" rotWithShape="0">
                    <a:prstClr val="black">
                      <a:alpha val="40000"/>
                    </a:prstClr>
                  </a:outerShdw>
                </a:effectLst>
              </a:tblPr>
              <a:tblGrid>
                <a:gridCol w="1724890"/>
              </a:tblGrid>
              <a:tr h="350520">
                <a:tc>
                  <a:txBody>
                    <a:bodyPr/>
                    <a:lstStyle/>
                    <a:p>
                      <a:r>
                        <a:rPr lang="hr-HR" sz="1400" dirty="0" smtClean="0"/>
                        <a:t>Tina traži Dadu!</a:t>
                      </a:r>
                      <a:endParaRPr lang="en-US"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8" name="Slika 7" descr="Image result for leteći medvjedi"/>
          <p:cNvPicPr/>
          <p:nvPr/>
        </p:nvPicPr>
        <p:blipFill>
          <a:blip r:embed="rId3">
            <a:extLst>
              <a:ext uri="{28A0092B-C50C-407E-A947-70E740481C1C}">
                <a14:useLocalDpi xmlns:a14="http://schemas.microsoft.com/office/drawing/2010/main" val="0"/>
              </a:ext>
            </a:extLst>
          </a:blip>
          <a:srcRect/>
          <a:stretch>
            <a:fillRect/>
          </a:stretch>
        </p:blipFill>
        <p:spPr bwMode="auto">
          <a:xfrm>
            <a:off x="2230582" y="882813"/>
            <a:ext cx="3200400" cy="2209800"/>
          </a:xfrm>
          <a:prstGeom prst="rect">
            <a:avLst/>
          </a:prstGeom>
          <a:noFill/>
          <a:ln>
            <a:noFill/>
          </a:ln>
        </p:spPr>
      </p:pic>
      <p:graphicFrame>
        <p:nvGraphicFramePr>
          <p:cNvPr id="9" name="Tablica 8"/>
          <p:cNvGraphicFramePr>
            <a:graphicFrameLocks noGrp="1"/>
          </p:cNvGraphicFramePr>
          <p:nvPr>
            <p:extLst/>
          </p:nvPr>
        </p:nvGraphicFramePr>
        <p:xfrm>
          <a:off x="2209800" y="3092613"/>
          <a:ext cx="3200400" cy="488787"/>
        </p:xfrm>
        <a:graphic>
          <a:graphicData uri="http://schemas.openxmlformats.org/drawingml/2006/table">
            <a:tbl>
              <a:tblPr>
                <a:effectLst>
                  <a:outerShdw blurRad="50800" dist="38100" dir="2700000" algn="tl" rotWithShape="0">
                    <a:prstClr val="black">
                      <a:alpha val="40000"/>
                    </a:prstClr>
                  </a:outerShdw>
                </a:effectLst>
              </a:tblPr>
              <a:tblGrid>
                <a:gridCol w="3200400"/>
              </a:tblGrid>
              <a:tr h="488787">
                <a:tc>
                  <a:txBody>
                    <a:bodyPr/>
                    <a:lstStyle/>
                    <a:p>
                      <a:r>
                        <a:rPr lang="hr-HR" sz="1600" dirty="0" err="1" smtClean="0"/>
                        <a:t>Smradac</a:t>
                      </a:r>
                      <a:r>
                        <a:rPr lang="hr-HR" sz="1600" dirty="0" smtClean="0"/>
                        <a:t> i Smucalo smišljaju plan.</a:t>
                      </a:r>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 name="Slika 9" descr="Image result for leteći medvjedi"/>
          <p:cNvPicPr/>
          <p:nvPr/>
        </p:nvPicPr>
        <p:blipFill>
          <a:blip r:embed="rId4">
            <a:extLst>
              <a:ext uri="{28A0092B-C50C-407E-A947-70E740481C1C}">
                <a14:useLocalDpi xmlns:a14="http://schemas.microsoft.com/office/drawing/2010/main" val="0"/>
              </a:ext>
            </a:extLst>
          </a:blip>
          <a:srcRect/>
          <a:stretch>
            <a:fillRect/>
          </a:stretch>
        </p:blipFill>
        <p:spPr bwMode="auto">
          <a:xfrm>
            <a:off x="5430982" y="896667"/>
            <a:ext cx="1274618" cy="2209799"/>
          </a:xfrm>
          <a:prstGeom prst="rect">
            <a:avLst/>
          </a:prstGeom>
          <a:noFill/>
          <a:ln>
            <a:noFill/>
          </a:ln>
        </p:spPr>
      </p:pic>
      <p:graphicFrame>
        <p:nvGraphicFramePr>
          <p:cNvPr id="11" name="Tablica 10"/>
          <p:cNvGraphicFramePr>
            <a:graphicFrameLocks noGrp="1"/>
          </p:cNvGraphicFramePr>
          <p:nvPr>
            <p:extLst/>
          </p:nvPr>
        </p:nvGraphicFramePr>
        <p:xfrm>
          <a:off x="5410200" y="3110347"/>
          <a:ext cx="1295400" cy="547254"/>
        </p:xfrm>
        <a:graphic>
          <a:graphicData uri="http://schemas.openxmlformats.org/drawingml/2006/table">
            <a:tbl>
              <a:tblPr>
                <a:effectLst>
                  <a:outerShdw blurRad="50800" dist="38100" dir="2700000" algn="tl" rotWithShape="0">
                    <a:prstClr val="black">
                      <a:alpha val="40000"/>
                    </a:prstClr>
                  </a:outerShdw>
                </a:effectLst>
              </a:tblPr>
              <a:tblGrid>
                <a:gridCol w="1295400"/>
              </a:tblGrid>
              <a:tr h="547254">
                <a:tc>
                  <a:txBody>
                    <a:bodyPr/>
                    <a:lstStyle/>
                    <a:p>
                      <a:r>
                        <a:rPr lang="hr-HR" sz="1400" dirty="0" err="1" smtClean="0"/>
                        <a:t>Dado</a:t>
                      </a:r>
                      <a:r>
                        <a:rPr lang="hr-HR" sz="1400" dirty="0" smtClean="0"/>
                        <a:t> je u zamci. </a:t>
                      </a:r>
                      <a:endParaRPr lang="en-US"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2" name="Slika 11" descr="Image result for leteći medvjedi"/>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17835"/>
            <a:ext cx="1697182" cy="1571625"/>
          </a:xfrm>
          <a:prstGeom prst="rect">
            <a:avLst/>
          </a:prstGeom>
          <a:noFill/>
          <a:ln>
            <a:noFill/>
          </a:ln>
        </p:spPr>
      </p:pic>
      <p:sp>
        <p:nvSpPr>
          <p:cNvPr id="13" name="Obični oblačić 12"/>
          <p:cNvSpPr/>
          <p:nvPr/>
        </p:nvSpPr>
        <p:spPr>
          <a:xfrm>
            <a:off x="2230582" y="882813"/>
            <a:ext cx="817418" cy="945988"/>
          </a:xfrm>
          <a:prstGeom prst="cloudCallout">
            <a:avLst>
              <a:gd name="adj1" fmla="val 87487"/>
              <a:gd name="adj2" fmla="val -941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smtClean="0"/>
              <a:t>Što ćemo sad?</a:t>
            </a:r>
            <a:endParaRPr lang="en-US" sz="1200" dirty="0"/>
          </a:p>
        </p:txBody>
      </p:sp>
      <p:sp>
        <p:nvSpPr>
          <p:cNvPr id="14" name="Obični oblačić 13"/>
          <p:cNvSpPr/>
          <p:nvPr/>
        </p:nvSpPr>
        <p:spPr>
          <a:xfrm>
            <a:off x="4481946" y="882812"/>
            <a:ext cx="949036" cy="793587"/>
          </a:xfrm>
          <a:prstGeom prst="cloudCallout">
            <a:avLst>
              <a:gd name="adj1" fmla="val -42045"/>
              <a:gd name="adj2" fmla="val 6401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smtClean="0"/>
              <a:t>Ne čujem, Dadu</a:t>
            </a:r>
            <a:r>
              <a:rPr lang="hr-HR" sz="800" dirty="0" smtClean="0"/>
              <a:t>…</a:t>
            </a:r>
            <a:endParaRPr lang="en-US" sz="800" dirty="0"/>
          </a:p>
        </p:txBody>
      </p:sp>
      <p:pic>
        <p:nvPicPr>
          <p:cNvPr id="15" name="Slika 14" descr="Image result for leteći medvjedi"/>
          <p:cNvPicPr/>
          <p:nvPr/>
        </p:nvPicPr>
        <p:blipFill>
          <a:blip r:embed="rId6">
            <a:extLst>
              <a:ext uri="{28A0092B-C50C-407E-A947-70E740481C1C}">
                <a14:useLocalDpi xmlns:a14="http://schemas.microsoft.com/office/drawing/2010/main" val="0"/>
              </a:ext>
            </a:extLst>
          </a:blip>
          <a:srcRect/>
          <a:stretch>
            <a:fillRect/>
          </a:stretch>
        </p:blipFill>
        <p:spPr bwMode="auto">
          <a:xfrm>
            <a:off x="2258291" y="3581401"/>
            <a:ext cx="2085110" cy="2008060"/>
          </a:xfrm>
          <a:prstGeom prst="rect">
            <a:avLst/>
          </a:prstGeom>
          <a:noFill/>
          <a:ln>
            <a:noFill/>
          </a:ln>
        </p:spPr>
      </p:pic>
      <p:sp>
        <p:nvSpPr>
          <p:cNvPr id="16" name="Obični oblačić 15"/>
          <p:cNvSpPr/>
          <p:nvPr/>
        </p:nvSpPr>
        <p:spPr>
          <a:xfrm>
            <a:off x="3429000" y="896667"/>
            <a:ext cx="401782" cy="627333"/>
          </a:xfrm>
          <a:prstGeom prst="cloudCallout">
            <a:avLst>
              <a:gd name="adj1" fmla="val 63806"/>
              <a:gd name="adj2" fmla="val 466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dirty="0"/>
              <a:t>?</a:t>
            </a:r>
            <a:endParaRPr lang="en-US" dirty="0"/>
          </a:p>
        </p:txBody>
      </p:sp>
      <p:graphicFrame>
        <p:nvGraphicFramePr>
          <p:cNvPr id="20" name="Tablica 19"/>
          <p:cNvGraphicFramePr>
            <a:graphicFrameLocks noGrp="1"/>
          </p:cNvGraphicFramePr>
          <p:nvPr>
            <p:extLst/>
          </p:nvPr>
        </p:nvGraphicFramePr>
        <p:xfrm>
          <a:off x="540328" y="5581650"/>
          <a:ext cx="1717963" cy="514350"/>
        </p:xfrm>
        <a:graphic>
          <a:graphicData uri="http://schemas.openxmlformats.org/drawingml/2006/table">
            <a:tbl>
              <a:tblPr/>
              <a:tblGrid>
                <a:gridCol w="1717963"/>
              </a:tblGrid>
              <a:tr h="514350">
                <a:tc>
                  <a:txBody>
                    <a:bodyPr/>
                    <a:lstStyle/>
                    <a:p>
                      <a:r>
                        <a:rPr lang="hr-HR" sz="1400" dirty="0" smtClean="0"/>
                        <a:t>Platon piše</a:t>
                      </a:r>
                      <a:r>
                        <a:rPr lang="hr-HR" sz="1400" baseline="0" dirty="0" smtClean="0"/>
                        <a:t> Smucalu.</a:t>
                      </a:r>
                      <a:endParaRPr lang="en-US"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1" name="Tablica 20"/>
          <p:cNvGraphicFramePr>
            <a:graphicFrameLocks noGrp="1"/>
          </p:cNvGraphicFramePr>
          <p:nvPr>
            <p:extLst/>
          </p:nvPr>
        </p:nvGraphicFramePr>
        <p:xfrm>
          <a:off x="2258291" y="5574740"/>
          <a:ext cx="2098966" cy="518161"/>
        </p:xfrm>
        <a:graphic>
          <a:graphicData uri="http://schemas.openxmlformats.org/drawingml/2006/table">
            <a:tbl>
              <a:tblPr/>
              <a:tblGrid>
                <a:gridCol w="2098966"/>
              </a:tblGrid>
              <a:tr h="518161">
                <a:tc>
                  <a:txBody>
                    <a:bodyPr/>
                    <a:lstStyle/>
                    <a:p>
                      <a:r>
                        <a:rPr lang="hr-HR" sz="1400" b="0" dirty="0" smtClean="0"/>
                        <a:t>Tina i </a:t>
                      </a:r>
                      <a:r>
                        <a:rPr lang="hr-HR" sz="1400" b="0" dirty="0" err="1" smtClean="0"/>
                        <a:t>Dado</a:t>
                      </a:r>
                      <a:r>
                        <a:rPr lang="hr-HR" sz="1400" b="0" baseline="0" dirty="0" smtClean="0"/>
                        <a:t> su opet skupa.</a:t>
                      </a:r>
                      <a:endParaRPr lang="en-US" sz="1400" b="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2" name="AutoShape 2" descr="Image result for leteći medvjedići likovi smrad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7256" y="3595255"/>
            <a:ext cx="2348344" cy="2014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3" name="Tablica 22"/>
          <p:cNvGraphicFramePr>
            <a:graphicFrameLocks noGrp="1"/>
          </p:cNvGraphicFramePr>
          <p:nvPr>
            <p:extLst/>
          </p:nvPr>
        </p:nvGraphicFramePr>
        <p:xfrm>
          <a:off x="4378037" y="5596370"/>
          <a:ext cx="2327563" cy="478848"/>
        </p:xfrm>
        <a:graphic>
          <a:graphicData uri="http://schemas.openxmlformats.org/drawingml/2006/table">
            <a:tbl>
              <a:tblPr>
                <a:effectLst>
                  <a:outerShdw blurRad="50800" dist="38100" dir="2700000" algn="tl" rotWithShape="0">
                    <a:prstClr val="black">
                      <a:alpha val="40000"/>
                    </a:prstClr>
                  </a:outerShdw>
                </a:effectLst>
              </a:tblPr>
              <a:tblGrid>
                <a:gridCol w="2327563"/>
              </a:tblGrid>
              <a:tr h="478848">
                <a:tc>
                  <a:txBody>
                    <a:bodyPr/>
                    <a:lstStyle/>
                    <a:p>
                      <a:r>
                        <a:rPr lang="hr-HR" sz="1400" dirty="0" err="1" smtClean="0"/>
                        <a:t>Smradac</a:t>
                      </a:r>
                      <a:r>
                        <a:rPr lang="hr-HR" sz="1400" dirty="0" smtClean="0"/>
                        <a:t> je ljut na Smucala.</a:t>
                      </a:r>
                      <a:endParaRPr lang="en-US"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4" name="Obični oblačić 23"/>
          <p:cNvSpPr/>
          <p:nvPr/>
        </p:nvSpPr>
        <p:spPr>
          <a:xfrm>
            <a:off x="152400" y="4038600"/>
            <a:ext cx="1066800" cy="597590"/>
          </a:xfrm>
          <a:prstGeom prst="cloudCallout">
            <a:avLst>
              <a:gd name="adj1" fmla="val 13937"/>
              <a:gd name="adj2" fmla="val 787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smtClean="0"/>
              <a:t>Dragi Smucalo….</a:t>
            </a:r>
            <a:endParaRPr lang="en-US" sz="1200" dirty="0"/>
          </a:p>
        </p:txBody>
      </p:sp>
      <p:sp>
        <p:nvSpPr>
          <p:cNvPr id="25" name="Obični oblačić 24"/>
          <p:cNvSpPr/>
          <p:nvPr/>
        </p:nvSpPr>
        <p:spPr>
          <a:xfrm>
            <a:off x="1600200" y="3886200"/>
            <a:ext cx="619991" cy="45872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smtClean="0"/>
              <a:t>Uf!</a:t>
            </a:r>
            <a:endParaRPr lang="en-US" sz="1200" dirty="0"/>
          </a:p>
        </p:txBody>
      </p:sp>
      <p:sp>
        <p:nvSpPr>
          <p:cNvPr id="27" name="Obični oblačić 26"/>
          <p:cNvSpPr/>
          <p:nvPr/>
        </p:nvSpPr>
        <p:spPr>
          <a:xfrm>
            <a:off x="2985655" y="3581399"/>
            <a:ext cx="976745" cy="48583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smtClean="0"/>
              <a:t>Kakvi </a:t>
            </a:r>
            <a:r>
              <a:rPr lang="hr-HR" sz="1200" dirty="0" err="1" smtClean="0"/>
              <a:t>luzeri</a:t>
            </a:r>
            <a:r>
              <a:rPr lang="hr-HR" sz="1200" dirty="0" smtClean="0"/>
              <a:t>!</a:t>
            </a:r>
            <a:endParaRPr lang="en-US" sz="1200" dirty="0"/>
          </a:p>
        </p:txBody>
      </p:sp>
      <p:sp>
        <p:nvSpPr>
          <p:cNvPr id="28" name="Obični oblačić 27"/>
          <p:cNvSpPr/>
          <p:nvPr/>
        </p:nvSpPr>
        <p:spPr>
          <a:xfrm>
            <a:off x="6705600" y="762001"/>
            <a:ext cx="1143000" cy="993648"/>
          </a:xfrm>
          <a:prstGeom prst="cloudCallout">
            <a:avLst>
              <a:gd name="adj1" fmla="val -67803"/>
              <a:gd name="adj2" fmla="val 643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smtClean="0"/>
              <a:t>Platit ćeš mi, </a:t>
            </a:r>
            <a:r>
              <a:rPr lang="hr-HR" sz="1200" dirty="0" err="1" smtClean="0"/>
              <a:t>Smradac</a:t>
            </a:r>
            <a:r>
              <a:rPr lang="hr-HR" sz="1200" dirty="0" smtClean="0"/>
              <a:t>!</a:t>
            </a:r>
            <a:endParaRPr lang="en-US" sz="1200" dirty="0"/>
          </a:p>
        </p:txBody>
      </p:sp>
      <p:sp>
        <p:nvSpPr>
          <p:cNvPr id="29" name="Obični oblačić 28"/>
          <p:cNvSpPr/>
          <p:nvPr/>
        </p:nvSpPr>
        <p:spPr>
          <a:xfrm>
            <a:off x="4800600" y="3532303"/>
            <a:ext cx="1524000" cy="58325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smtClean="0"/>
              <a:t>Idiote, jedan!</a:t>
            </a:r>
            <a:endParaRPr lang="en-US" sz="1200" dirty="0"/>
          </a:p>
        </p:txBody>
      </p:sp>
      <p:sp>
        <p:nvSpPr>
          <p:cNvPr id="30" name="Obični oblačić 29"/>
          <p:cNvSpPr/>
          <p:nvPr/>
        </p:nvSpPr>
        <p:spPr>
          <a:xfrm>
            <a:off x="6705600" y="3595255"/>
            <a:ext cx="914400" cy="1132953"/>
          </a:xfrm>
          <a:prstGeom prst="cloudCallout">
            <a:avLst>
              <a:gd name="adj1" fmla="val -69318"/>
              <a:gd name="adj2" fmla="val 78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200" dirty="0" smtClean="0"/>
              <a:t>Nisam ja kriv, šefe!</a:t>
            </a:r>
            <a:endParaRPr lang="en-US" sz="1200" dirty="0"/>
          </a:p>
        </p:txBody>
      </p:sp>
    </p:spTree>
    <p:extLst>
      <p:ext uri="{BB962C8B-B14F-4D97-AF65-F5344CB8AC3E}">
        <p14:creationId xmlns:p14="http://schemas.microsoft.com/office/powerpoint/2010/main" val="3173531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2" descr="Image result for mačke"/>
          <p:cNvPicPr/>
          <p:nvPr/>
        </p:nvPicPr>
        <p:blipFill>
          <a:blip r:embed="rId2">
            <a:extLst>
              <a:ext uri="{28A0092B-C50C-407E-A947-70E740481C1C}">
                <a14:useLocalDpi xmlns:a14="http://schemas.microsoft.com/office/drawing/2010/main" val="0"/>
              </a:ext>
            </a:extLst>
          </a:blip>
          <a:srcRect/>
          <a:stretch>
            <a:fillRect/>
          </a:stretch>
        </p:blipFill>
        <p:spPr bwMode="auto">
          <a:xfrm>
            <a:off x="1895781" y="1420186"/>
            <a:ext cx="1950244" cy="1993106"/>
          </a:xfrm>
          <a:prstGeom prst="rect">
            <a:avLst/>
          </a:prstGeom>
          <a:noFill/>
          <a:ln>
            <a:noFill/>
          </a:ln>
        </p:spPr>
      </p:pic>
      <p:sp>
        <p:nvSpPr>
          <p:cNvPr id="5" name="Cloud Callout 4"/>
          <p:cNvSpPr/>
          <p:nvPr/>
        </p:nvSpPr>
        <p:spPr>
          <a:xfrm>
            <a:off x="581186" y="835378"/>
            <a:ext cx="2189855" cy="1146131"/>
          </a:xfrm>
          <a:prstGeom prst="cloudCallout">
            <a:avLst>
              <a:gd name="adj1" fmla="val 22332"/>
              <a:gd name="adj2" fmla="val 64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350" dirty="0"/>
              <a:t>Bože molim Te pošalji mi prijatelje!</a:t>
            </a:r>
            <a:endParaRPr lang="en-US" sz="1350" dirty="0"/>
          </a:p>
        </p:txBody>
      </p:sp>
      <p:sp>
        <p:nvSpPr>
          <p:cNvPr id="6" name="Rectangle 5"/>
          <p:cNvSpPr/>
          <p:nvPr/>
        </p:nvSpPr>
        <p:spPr>
          <a:xfrm>
            <a:off x="1910221" y="3114416"/>
            <a:ext cx="1950244" cy="56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350" dirty="0"/>
              <a:t>Mačak Srečko osjeća se </a:t>
            </a:r>
            <a:r>
              <a:rPr lang="hr-HR" sz="1350" dirty="0" smtClean="0"/>
              <a:t>usamljeno.</a:t>
            </a:r>
            <a:endParaRPr lang="en-US" sz="1350" dirty="0"/>
          </a:p>
        </p:txBody>
      </p:sp>
      <p:pic>
        <p:nvPicPr>
          <p:cNvPr id="7" name="Slika 3" descr="Spriječite borbe među mačkama"/>
          <p:cNvPicPr/>
          <p:nvPr/>
        </p:nvPicPr>
        <p:blipFill>
          <a:blip r:embed="rId3">
            <a:extLst>
              <a:ext uri="{28A0092B-C50C-407E-A947-70E740481C1C}">
                <a14:useLocalDpi xmlns:a14="http://schemas.microsoft.com/office/drawing/2010/main" val="0"/>
              </a:ext>
            </a:extLst>
          </a:blip>
          <a:srcRect/>
          <a:stretch>
            <a:fillRect/>
          </a:stretch>
        </p:blipFill>
        <p:spPr bwMode="auto">
          <a:xfrm>
            <a:off x="3846024" y="1420186"/>
            <a:ext cx="2242845" cy="1993106"/>
          </a:xfrm>
          <a:prstGeom prst="rect">
            <a:avLst/>
          </a:prstGeom>
          <a:noFill/>
          <a:ln>
            <a:noFill/>
          </a:ln>
        </p:spPr>
      </p:pic>
      <p:sp>
        <p:nvSpPr>
          <p:cNvPr id="8" name="Oval Callout 7"/>
          <p:cNvSpPr/>
          <p:nvPr/>
        </p:nvSpPr>
        <p:spPr>
          <a:xfrm>
            <a:off x="4565280" y="796992"/>
            <a:ext cx="1070975" cy="836113"/>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1350" dirty="0" smtClean="0"/>
              <a:t>Hura,!!!Evo, </a:t>
            </a:r>
            <a:r>
              <a:rPr lang="hr-HR" sz="1350" dirty="0"/>
              <a:t>Gricka!</a:t>
            </a:r>
            <a:endParaRPr lang="en-US" sz="1350" dirty="0"/>
          </a:p>
        </p:txBody>
      </p:sp>
      <p:sp>
        <p:nvSpPr>
          <p:cNvPr id="9" name="Rectangle 8"/>
          <p:cNvSpPr/>
          <p:nvPr/>
        </p:nvSpPr>
        <p:spPr>
          <a:xfrm>
            <a:off x="3838804" y="3114416"/>
            <a:ext cx="2242845" cy="5652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z="1350" dirty="0"/>
              <a:t>Gricko i srečko bacili su se na </a:t>
            </a:r>
            <a:r>
              <a:rPr lang="hr-HR" sz="1350" dirty="0" smtClean="0"/>
              <a:t>igru.</a:t>
            </a:r>
            <a:endParaRPr lang="en-US" sz="1350" dirty="0"/>
          </a:p>
        </p:txBody>
      </p:sp>
      <p:pic>
        <p:nvPicPr>
          <p:cNvPr id="10" name="Slika 5" descr="Image result for mačk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0221" y="3675739"/>
            <a:ext cx="2536520" cy="1993107"/>
          </a:xfrm>
          <a:prstGeom prst="rect">
            <a:avLst/>
          </a:prstGeom>
          <a:noFill/>
          <a:ln>
            <a:noFill/>
          </a:ln>
        </p:spPr>
      </p:pic>
      <p:sp>
        <p:nvSpPr>
          <p:cNvPr id="11" name="Rectangle 10"/>
          <p:cNvSpPr/>
          <p:nvPr/>
        </p:nvSpPr>
        <p:spPr>
          <a:xfrm>
            <a:off x="1895780" y="5401791"/>
            <a:ext cx="2545914" cy="5652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r-HR" sz="1350" dirty="0"/>
              <a:t>Ali stiglo je more prijatelja. Srećko je bio </a:t>
            </a:r>
            <a:r>
              <a:rPr lang="hr-HR" sz="1350" dirty="0" smtClean="0"/>
              <a:t>presretan</a:t>
            </a:r>
            <a:r>
              <a:rPr lang="hr-HR" sz="1350" dirty="0"/>
              <a:t>.</a:t>
            </a:r>
            <a:endParaRPr lang="en-US" sz="1350" dirty="0"/>
          </a:p>
        </p:txBody>
      </p:sp>
      <p:sp>
        <p:nvSpPr>
          <p:cNvPr id="12" name="Cloud Callout 11"/>
          <p:cNvSpPr/>
          <p:nvPr/>
        </p:nvSpPr>
        <p:spPr>
          <a:xfrm>
            <a:off x="428332" y="3536054"/>
            <a:ext cx="1775564" cy="991124"/>
          </a:xfrm>
          <a:prstGeom prst="cloudCallout">
            <a:avLst>
              <a:gd name="adj1" fmla="val 35467"/>
              <a:gd name="adj2" fmla="val 4608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r-HR" sz="1350" dirty="0"/>
              <a:t>Nisam se nadao ovome.</a:t>
            </a:r>
            <a:endParaRPr lang="en-US" sz="1350" dirty="0"/>
          </a:p>
        </p:txBody>
      </p:sp>
      <p:pic>
        <p:nvPicPr>
          <p:cNvPr id="13" name="Slika 4" descr="Image result for mačk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6742" y="3675739"/>
            <a:ext cx="2225279" cy="1993107"/>
          </a:xfrm>
          <a:prstGeom prst="rect">
            <a:avLst/>
          </a:prstGeom>
          <a:noFill/>
          <a:ln>
            <a:noFill/>
          </a:ln>
        </p:spPr>
      </p:pic>
      <p:sp>
        <p:nvSpPr>
          <p:cNvPr id="14" name="Rectangle 13"/>
          <p:cNvSpPr/>
          <p:nvPr/>
        </p:nvSpPr>
        <p:spPr>
          <a:xfrm>
            <a:off x="6672021" y="3675739"/>
            <a:ext cx="929899" cy="20086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350" dirty="0"/>
              <a:t>Srećkovi roditelji i baka </a:t>
            </a:r>
            <a:r>
              <a:rPr lang="hr-HR" sz="1350" dirty="0" smtClean="0"/>
              <a:t>mudro su </a:t>
            </a:r>
            <a:r>
              <a:rPr lang="hr-HR" sz="1350" dirty="0"/>
              <a:t>promatrali igru. </a:t>
            </a:r>
            <a:endParaRPr lang="en-US" sz="1350" dirty="0"/>
          </a:p>
        </p:txBody>
      </p:sp>
      <p:pic>
        <p:nvPicPr>
          <p:cNvPr id="15" name="Slika 26" descr="Image result for mačk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89" y="1420186"/>
            <a:ext cx="2257425" cy="1468755"/>
          </a:xfrm>
          <a:prstGeom prst="rect">
            <a:avLst/>
          </a:prstGeom>
          <a:noFill/>
          <a:ln>
            <a:noFill/>
          </a:ln>
        </p:spPr>
      </p:pic>
      <p:sp>
        <p:nvSpPr>
          <p:cNvPr id="16" name="Rectangle 15"/>
          <p:cNvSpPr/>
          <p:nvPr/>
        </p:nvSpPr>
        <p:spPr>
          <a:xfrm>
            <a:off x="6081649" y="2888941"/>
            <a:ext cx="2252565" cy="771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350" dirty="0"/>
              <a:t>Gricko se bacio na </a:t>
            </a:r>
            <a:r>
              <a:rPr lang="hr-HR" sz="1350" dirty="0" smtClean="0"/>
              <a:t>leđa.</a:t>
            </a:r>
            <a:endParaRPr lang="en-US" sz="1350" dirty="0"/>
          </a:p>
        </p:txBody>
      </p:sp>
      <p:sp>
        <p:nvSpPr>
          <p:cNvPr id="17" name="Oval Callout 16"/>
          <p:cNvSpPr/>
          <p:nvPr/>
        </p:nvSpPr>
        <p:spPr>
          <a:xfrm>
            <a:off x="7385152" y="857250"/>
            <a:ext cx="1291303" cy="647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350" dirty="0"/>
              <a:t>Predajem </a:t>
            </a:r>
            <a:r>
              <a:rPr lang="hr-HR" sz="1350" dirty="0" smtClean="0"/>
              <a:t>se!</a:t>
            </a:r>
            <a:endParaRPr lang="en-US" sz="1350" dirty="0"/>
          </a:p>
        </p:txBody>
      </p:sp>
    </p:spTree>
    <p:extLst>
      <p:ext uri="{BB962C8B-B14F-4D97-AF65-F5344CB8AC3E}">
        <p14:creationId xmlns:p14="http://schemas.microsoft.com/office/powerpoint/2010/main" val="4057054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a:hlinkClick r:id="" action="ppaction://ole?verb=0"/>
          </p:cNvPr>
          <p:cNvGraphicFramePr>
            <a:graphicFrameLocks noGrp="1" noChangeAspect="1"/>
          </p:cNvGraphicFramePr>
          <p:nvPr>
            <p:ph idx="1"/>
            <p:extLst>
              <p:ext uri="{D42A27DB-BD31-4B8C-83A1-F6EECF244321}">
                <p14:modId xmlns:p14="http://schemas.microsoft.com/office/powerpoint/2010/main" val="3794567519"/>
              </p:ext>
            </p:extLst>
          </p:nvPr>
        </p:nvGraphicFramePr>
        <p:xfrm>
          <a:off x="467544" y="836712"/>
          <a:ext cx="7920880" cy="6021288"/>
        </p:xfrm>
        <a:graphic>
          <a:graphicData uri="http://schemas.openxmlformats.org/presentationml/2006/ole">
            <mc:AlternateContent xmlns:mc="http://schemas.openxmlformats.org/markup-compatibility/2006">
              <mc:Choice xmlns:v="urn:schemas-microsoft-com:vml" Requires="v">
                <p:oleObj spid="_x0000_s1046" name="Prezentacija" r:id="rId4" imgW="6094506" imgH="3427643" progId="PowerPoint.Show.12">
                  <p:embed/>
                </p:oleObj>
              </mc:Choice>
              <mc:Fallback>
                <p:oleObj name="Prezentacija" r:id="rId4" imgW="6094506" imgH="3427643" progId="PowerPoint.Show.12">
                  <p:embed/>
                  <p:pic>
                    <p:nvPicPr>
                      <p:cNvPr id="0" name=""/>
                      <p:cNvPicPr/>
                      <p:nvPr/>
                    </p:nvPicPr>
                    <p:blipFill>
                      <a:blip r:embed="rId5"/>
                      <a:stretch>
                        <a:fillRect/>
                      </a:stretch>
                    </p:blipFill>
                    <p:spPr>
                      <a:xfrm>
                        <a:off x="467544" y="836712"/>
                        <a:ext cx="7920880" cy="6021288"/>
                      </a:xfrm>
                      <a:prstGeom prst="rect">
                        <a:avLst/>
                      </a:prstGeom>
                    </p:spPr>
                  </p:pic>
                </p:oleObj>
              </mc:Fallback>
            </mc:AlternateContent>
          </a:graphicData>
        </a:graphic>
      </p:graphicFrame>
    </p:spTree>
    <p:extLst>
      <p:ext uri="{BB962C8B-B14F-4D97-AF65-F5344CB8AC3E}">
        <p14:creationId xmlns:p14="http://schemas.microsoft.com/office/powerpoint/2010/main" val="2899199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65" y="2204864"/>
            <a:ext cx="7772400" cy="1470025"/>
          </a:xfrm>
        </p:spPr>
        <p:txBody>
          <a:bodyPr/>
          <a:lstStyle/>
          <a:p>
            <a:r>
              <a:rPr lang="en-US" sz="7200" dirty="0" err="1"/>
              <a:t>Plickers</a:t>
            </a:r>
            <a:endParaRPr lang="en-US" sz="7200" dirty="0"/>
          </a:p>
        </p:txBody>
      </p:sp>
      <p:pic>
        <p:nvPicPr>
          <p:cNvPr id="4" name="Picture 3"/>
          <p:cNvPicPr>
            <a:picLocks noChangeAspect="1"/>
          </p:cNvPicPr>
          <p:nvPr/>
        </p:nvPicPr>
        <p:blipFill>
          <a:blip r:embed="rId2"/>
          <a:stretch>
            <a:fillRect/>
          </a:stretch>
        </p:blipFill>
        <p:spPr>
          <a:xfrm>
            <a:off x="5004048" y="5157192"/>
            <a:ext cx="2873395" cy="775061"/>
          </a:xfrm>
          <a:prstGeom prst="rect">
            <a:avLst/>
          </a:prstGeom>
        </p:spPr>
      </p:pic>
      <p:pic>
        <p:nvPicPr>
          <p:cNvPr id="6" name="Picture 5"/>
          <p:cNvPicPr>
            <a:picLocks noChangeAspect="1"/>
          </p:cNvPicPr>
          <p:nvPr/>
        </p:nvPicPr>
        <p:blipFill>
          <a:blip r:embed="rId3"/>
          <a:stretch>
            <a:fillRect/>
          </a:stretch>
        </p:blipFill>
        <p:spPr>
          <a:xfrm>
            <a:off x="5194934" y="1484784"/>
            <a:ext cx="2211705" cy="3344312"/>
          </a:xfrm>
          <a:prstGeom prst="rect">
            <a:avLst/>
          </a:prstGeom>
        </p:spPr>
      </p:pic>
    </p:spTree>
    <p:extLst>
      <p:ext uri="{BB962C8B-B14F-4D97-AF65-F5344CB8AC3E}">
        <p14:creationId xmlns:p14="http://schemas.microsoft.com/office/powerpoint/2010/main" val="4283060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950" dirty="0" smtClean="0">
                <a:solidFill>
                  <a:schemeClr val="tx1"/>
                </a:solidFill>
              </a:rPr>
              <a:t>Danas</a:t>
            </a:r>
            <a:r>
              <a:rPr lang="en-US" sz="4950" dirty="0" smtClean="0">
                <a:solidFill>
                  <a:schemeClr val="tx1"/>
                </a:solidFill>
              </a:rPr>
              <a:t>…</a:t>
            </a:r>
            <a:endParaRPr lang="en-US" sz="4950" dirty="0">
              <a:solidFill>
                <a:schemeClr val="tx1"/>
              </a:solidFill>
            </a:endParaRPr>
          </a:p>
        </p:txBody>
      </p:sp>
      <p:sp>
        <p:nvSpPr>
          <p:cNvPr id="3" name="Content Placeholder 2"/>
          <p:cNvSpPr>
            <a:spLocks noGrp="1"/>
          </p:cNvSpPr>
          <p:nvPr>
            <p:ph idx="1"/>
          </p:nvPr>
        </p:nvSpPr>
        <p:spPr>
          <a:xfrm>
            <a:off x="843582" y="2247186"/>
            <a:ext cx="6709906" cy="3146611"/>
          </a:xfrm>
        </p:spPr>
        <p:txBody>
          <a:bodyPr>
            <a:normAutofit/>
          </a:bodyPr>
          <a:lstStyle/>
          <a:p>
            <a:pPr>
              <a:buFont typeface="Wingdings" panose="05000000000000000000" pitchFamily="2" charset="2"/>
              <a:buChar char="ü"/>
            </a:pPr>
            <a:r>
              <a:rPr lang="hr-HR" sz="2700" dirty="0"/>
              <a:t>Što je </a:t>
            </a:r>
            <a:r>
              <a:rPr lang="hr-HR" sz="2700" dirty="0" err="1"/>
              <a:t>Plickers</a:t>
            </a:r>
            <a:r>
              <a:rPr lang="hr-HR" sz="2700" dirty="0" smtClean="0"/>
              <a:t>?</a:t>
            </a:r>
          </a:p>
          <a:p>
            <a:pPr marL="457200" indent="-457200">
              <a:buFont typeface="Wingdings" panose="05000000000000000000" pitchFamily="2" charset="2"/>
              <a:buChar char="ü"/>
            </a:pPr>
            <a:endParaRPr lang="hr-HR" sz="2700" dirty="0"/>
          </a:p>
          <a:p>
            <a:pPr>
              <a:buFont typeface="Wingdings" panose="05000000000000000000" pitchFamily="2" charset="2"/>
              <a:buChar char="ü"/>
            </a:pPr>
            <a:r>
              <a:rPr lang="hr-HR" sz="2700" dirty="0" smtClean="0"/>
              <a:t> Kako koristiti </a:t>
            </a:r>
            <a:r>
              <a:rPr lang="hr-HR" sz="2700" dirty="0" err="1" smtClean="0"/>
              <a:t>Plickers</a:t>
            </a:r>
            <a:r>
              <a:rPr lang="hr-HR" sz="2700" dirty="0" smtClean="0"/>
              <a:t> u razredu?</a:t>
            </a:r>
          </a:p>
          <a:p>
            <a:pPr marL="457200" indent="-457200">
              <a:buFont typeface="Wingdings" panose="05000000000000000000" pitchFamily="2" charset="2"/>
              <a:buChar char="ü"/>
            </a:pPr>
            <a:endParaRPr lang="hr-HR" sz="2700" dirty="0" smtClean="0"/>
          </a:p>
          <a:p>
            <a:pPr>
              <a:buFont typeface="Wingdings" panose="05000000000000000000" pitchFamily="2" charset="2"/>
              <a:buChar char="ü"/>
            </a:pPr>
            <a:r>
              <a:rPr lang="en-US" sz="2700" dirty="0" smtClean="0"/>
              <a:t> </a:t>
            </a:r>
            <a:r>
              <a:rPr lang="hr-HR" sz="2700" dirty="0" smtClean="0"/>
              <a:t>Gdje početi s pripremom</a:t>
            </a:r>
            <a:r>
              <a:rPr lang="en-US" sz="2700" dirty="0" smtClean="0"/>
              <a:t>?</a:t>
            </a:r>
            <a:endParaRPr lang="en-US" sz="2700" dirty="0"/>
          </a:p>
        </p:txBody>
      </p:sp>
      <p:pic>
        <p:nvPicPr>
          <p:cNvPr id="4" name="Picture 3"/>
          <p:cNvPicPr>
            <a:picLocks noChangeAspect="1"/>
          </p:cNvPicPr>
          <p:nvPr/>
        </p:nvPicPr>
        <p:blipFill>
          <a:blip r:embed="rId2"/>
          <a:stretch>
            <a:fillRect/>
          </a:stretch>
        </p:blipFill>
        <p:spPr>
          <a:xfrm>
            <a:off x="6939319" y="4233867"/>
            <a:ext cx="1946332" cy="1766883"/>
          </a:xfrm>
          <a:prstGeom prst="rect">
            <a:avLst/>
          </a:prstGeom>
        </p:spPr>
      </p:pic>
    </p:spTree>
    <p:extLst>
      <p:ext uri="{BB962C8B-B14F-4D97-AF65-F5344CB8AC3E}">
        <p14:creationId xmlns:p14="http://schemas.microsoft.com/office/powerpoint/2010/main" val="390661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908720"/>
            <a:ext cx="8229600" cy="5217443"/>
          </a:xfrm>
        </p:spPr>
        <p:txBody>
          <a:bodyPr>
            <a:normAutofit/>
          </a:bodyPr>
          <a:lstStyle/>
          <a:p>
            <a:pPr algn="ctr"/>
            <a:r>
              <a:rPr lang="hr-HR" sz="4000" dirty="0" smtClean="0">
                <a:solidFill>
                  <a:srgbClr val="C00000"/>
                </a:solidFill>
              </a:rPr>
              <a:t>A ) sve to znam</a:t>
            </a:r>
          </a:p>
          <a:p>
            <a:pPr algn="ctr"/>
            <a:r>
              <a:rPr lang="hr-HR" sz="4000" dirty="0" smtClean="0">
                <a:solidFill>
                  <a:srgbClr val="92D050"/>
                </a:solidFill>
              </a:rPr>
              <a:t>B ) većinu znam</a:t>
            </a:r>
          </a:p>
          <a:p>
            <a:pPr algn="ctr"/>
            <a:r>
              <a:rPr lang="hr-HR" sz="4000" dirty="0" smtClean="0">
                <a:solidFill>
                  <a:srgbClr val="663300"/>
                </a:solidFill>
              </a:rPr>
              <a:t>C ) ponešto znam</a:t>
            </a:r>
          </a:p>
          <a:p>
            <a:pPr algn="ctr"/>
            <a:r>
              <a:rPr lang="hr-HR" sz="4000" dirty="0" smtClean="0">
                <a:solidFill>
                  <a:srgbClr val="0070C0"/>
                </a:solidFill>
              </a:rPr>
              <a:t>D ) ništa ne znam</a:t>
            </a:r>
          </a:p>
          <a:p>
            <a:pPr algn="ctr"/>
            <a:r>
              <a:rPr lang="hr-HR" sz="4000" dirty="0" smtClean="0">
                <a:solidFill>
                  <a:srgbClr val="FF6600"/>
                </a:solidFill>
              </a:rPr>
              <a:t>E ) ništa od toga mi ne treba</a:t>
            </a:r>
            <a:endParaRPr lang="hr-HR" sz="4000" dirty="0">
              <a:solidFill>
                <a:srgbClr val="FF6600"/>
              </a:solidFill>
            </a:endParaRPr>
          </a:p>
        </p:txBody>
      </p:sp>
    </p:spTree>
    <p:extLst>
      <p:ext uri="{BB962C8B-B14F-4D97-AF65-F5344CB8AC3E}">
        <p14:creationId xmlns:p14="http://schemas.microsoft.com/office/powerpoint/2010/main" val="2828250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smtClean="0">
                <a:solidFill>
                  <a:schemeClr val="tx1"/>
                </a:solidFill>
              </a:rPr>
              <a:t>Plickers</a:t>
            </a:r>
            <a:endParaRPr lang="hr-HR" b="1" dirty="0">
              <a:solidFill>
                <a:schemeClr val="tx1"/>
              </a:solidFill>
            </a:endParaRPr>
          </a:p>
        </p:txBody>
      </p:sp>
      <p:sp>
        <p:nvSpPr>
          <p:cNvPr id="3" name="Rezervirano mjesto sadržaja 2"/>
          <p:cNvSpPr>
            <a:spLocks noGrp="1"/>
          </p:cNvSpPr>
          <p:nvPr>
            <p:ph idx="1"/>
          </p:nvPr>
        </p:nvSpPr>
        <p:spPr>
          <a:xfrm>
            <a:off x="1115616" y="1340769"/>
            <a:ext cx="7704856" cy="4907632"/>
          </a:xfrm>
        </p:spPr>
        <p:txBody>
          <a:bodyPr>
            <a:noAutofit/>
          </a:bodyPr>
          <a:lstStyle/>
          <a:p>
            <a:pPr>
              <a:buFont typeface="Wingdings" panose="05000000000000000000" pitchFamily="2" charset="2"/>
              <a:buChar char="ü"/>
            </a:pPr>
            <a:r>
              <a:rPr lang="hr-HR" sz="2800" dirty="0" err="1"/>
              <a:t>Plickers</a:t>
            </a:r>
            <a:r>
              <a:rPr lang="hr-HR" sz="2800" dirty="0"/>
              <a:t> (https://plickers.com/) je </a:t>
            </a:r>
            <a:r>
              <a:rPr lang="hr-HR" sz="2800" dirty="0">
                <a:solidFill>
                  <a:srgbClr val="0070C0"/>
                </a:solidFill>
              </a:rPr>
              <a:t>alat</a:t>
            </a:r>
            <a:r>
              <a:rPr lang="hr-HR" sz="2800" dirty="0"/>
              <a:t> namijenjen jednostavnoj i inovativnoj </a:t>
            </a:r>
            <a:r>
              <a:rPr lang="hr-HR" sz="2800" dirty="0">
                <a:solidFill>
                  <a:srgbClr val="0070C0"/>
                </a:solidFill>
              </a:rPr>
              <a:t>provjeri znanja u razredu, anketama ili </a:t>
            </a:r>
            <a:r>
              <a:rPr lang="hr-HR" sz="2800" dirty="0" smtClean="0">
                <a:solidFill>
                  <a:srgbClr val="0070C0"/>
                </a:solidFill>
              </a:rPr>
              <a:t>izradi kvizova</a:t>
            </a:r>
            <a:r>
              <a:rPr lang="hr-HR" sz="2800" dirty="0" smtClean="0"/>
              <a:t>.</a:t>
            </a:r>
            <a:endParaRPr lang="hr-HR" sz="2800" dirty="0"/>
          </a:p>
          <a:p>
            <a:pPr>
              <a:buFont typeface="Wingdings" panose="05000000000000000000" pitchFamily="2" charset="2"/>
              <a:buChar char="ü"/>
            </a:pPr>
            <a:r>
              <a:rPr lang="hr-HR" sz="2800" dirty="0"/>
              <a:t>Riječ je </a:t>
            </a:r>
            <a:r>
              <a:rPr lang="hr-HR" sz="2800" dirty="0">
                <a:solidFill>
                  <a:srgbClr val="0070C0"/>
                </a:solidFill>
              </a:rPr>
              <a:t>o papirnatim karticama </a:t>
            </a:r>
            <a:r>
              <a:rPr lang="hr-HR" sz="2800" dirty="0"/>
              <a:t>koje su u jedinstvene za svakog pojedinog učenika u razredu. Svojim izgledom </a:t>
            </a:r>
            <a:r>
              <a:rPr lang="hr-HR" sz="2800" dirty="0">
                <a:solidFill>
                  <a:srgbClr val="0070C0"/>
                </a:solidFill>
              </a:rPr>
              <a:t>podsjećaju na QR kodove. </a:t>
            </a:r>
            <a:r>
              <a:rPr lang="hr-HR" sz="2800" dirty="0"/>
              <a:t>Nakon postavljenog pitanja svi učenici trebaju prikazati svoj odgovor pravilnim položajem svoje kartice, a </a:t>
            </a:r>
            <a:r>
              <a:rPr lang="hr-HR" sz="2800" dirty="0">
                <a:solidFill>
                  <a:srgbClr val="0070C0"/>
                </a:solidFill>
              </a:rPr>
              <a:t>nastavnik svojim mobilnim uređajem skenira sve kartice </a:t>
            </a:r>
            <a:r>
              <a:rPr lang="hr-HR" sz="2800" dirty="0"/>
              <a:t>i na taj način prikuplja rezultate.</a:t>
            </a:r>
          </a:p>
        </p:txBody>
      </p:sp>
    </p:spTree>
    <p:extLst>
      <p:ext uri="{BB962C8B-B14F-4D97-AF65-F5344CB8AC3E}">
        <p14:creationId xmlns:p14="http://schemas.microsoft.com/office/powerpoint/2010/main" val="1458767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899592" y="692697"/>
            <a:ext cx="7920880" cy="5555704"/>
          </a:xfrm>
        </p:spPr>
        <p:txBody>
          <a:bodyPr/>
          <a:lstStyle/>
          <a:p>
            <a:endParaRPr lang="hr-HR" sz="2400" dirty="0" smtClean="0">
              <a:solidFill>
                <a:srgbClr val="FFFF00"/>
              </a:solidFill>
              <a:latin typeface="Open Sans"/>
            </a:endParaRPr>
          </a:p>
          <a:p>
            <a:endParaRPr lang="hr-HR" sz="2400" dirty="0">
              <a:solidFill>
                <a:srgbClr val="FFFF00"/>
              </a:solidFill>
              <a:latin typeface="Open Sans"/>
            </a:endParaRPr>
          </a:p>
          <a:p>
            <a:pPr>
              <a:buFont typeface="Wingdings" panose="05000000000000000000" pitchFamily="2" charset="2"/>
              <a:buChar char="ü"/>
            </a:pPr>
            <a:r>
              <a:rPr lang="hr-HR" sz="2400" dirty="0" smtClean="0">
                <a:latin typeface="Open Sans"/>
              </a:rPr>
              <a:t>S </a:t>
            </a:r>
            <a:r>
              <a:rPr lang="hr-HR" sz="2400" dirty="0">
                <a:latin typeface="Open Sans"/>
              </a:rPr>
              <a:t>pomoću njega na najbrži mogući način dobijete povratnu informaciju o znanju svakog učenika koja ostaje pohranjena na vašem pametnom mobitelu.</a:t>
            </a:r>
          </a:p>
          <a:p>
            <a:pPr>
              <a:buFont typeface="Wingdings" panose="05000000000000000000" pitchFamily="2" charset="2"/>
              <a:buChar char="ü"/>
            </a:pPr>
            <a:r>
              <a:rPr lang="hr-HR" sz="2400" dirty="0">
                <a:latin typeface="Open Sans"/>
              </a:rPr>
              <a:t>Djeca se </a:t>
            </a:r>
            <a:r>
              <a:rPr lang="hr-HR" sz="2400" dirty="0">
                <a:solidFill>
                  <a:srgbClr val="0070C0"/>
                </a:solidFill>
                <a:latin typeface="Open Sans"/>
              </a:rPr>
              <a:t>zabavljaju</a:t>
            </a:r>
            <a:r>
              <a:rPr lang="hr-HR" sz="2400" dirty="0">
                <a:latin typeface="Open Sans"/>
              </a:rPr>
              <a:t> istovremeno učeći.</a:t>
            </a:r>
          </a:p>
          <a:p>
            <a:pPr>
              <a:buFont typeface="Wingdings" panose="05000000000000000000" pitchFamily="2" charset="2"/>
              <a:buChar char="ü"/>
            </a:pPr>
            <a:r>
              <a:rPr lang="hr-HR" sz="2400" dirty="0">
                <a:solidFill>
                  <a:srgbClr val="0070C0"/>
                </a:solidFill>
                <a:latin typeface="Open Sans"/>
              </a:rPr>
              <a:t>Besplatan j</a:t>
            </a:r>
            <a:r>
              <a:rPr lang="hr-HR" sz="2400" dirty="0">
                <a:latin typeface="Open Sans"/>
              </a:rPr>
              <a:t>e i dostupan svima te jednostavan za upotrebu.</a:t>
            </a:r>
          </a:p>
          <a:p>
            <a:pPr>
              <a:buFont typeface="Wingdings" panose="05000000000000000000" pitchFamily="2" charset="2"/>
              <a:buChar char="ü"/>
            </a:pPr>
            <a:r>
              <a:rPr lang="hr-HR" sz="2400" dirty="0">
                <a:latin typeface="Open Sans"/>
              </a:rPr>
              <a:t>Svaka kartica učenika je jedinstvena i drukčija, što onemogućuje „prepisivanje”.</a:t>
            </a:r>
          </a:p>
          <a:p>
            <a:pPr marL="457200" indent="-457200">
              <a:buFont typeface="Wingdings" panose="05000000000000000000" pitchFamily="2" charset="2"/>
              <a:buChar char="ü"/>
            </a:pPr>
            <a:endParaRPr lang="hr-HR" dirty="0"/>
          </a:p>
        </p:txBody>
      </p:sp>
    </p:spTree>
    <p:extLst>
      <p:ext uri="{BB962C8B-B14F-4D97-AF65-F5344CB8AC3E}">
        <p14:creationId xmlns:p14="http://schemas.microsoft.com/office/powerpoint/2010/main" val="962935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0004"/>
            <a:ext cx="9144000" cy="574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3923928" y="71973"/>
            <a:ext cx="3312368" cy="583344"/>
          </a:xfrm>
          <a:prstGeom prst="wedgeRoundRectCallout">
            <a:avLst>
              <a:gd name="adj1" fmla="val 85529"/>
              <a:gd name="adj2" fmla="val 8921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Idite na: </a:t>
            </a:r>
            <a:r>
              <a:rPr lang="en-MY" sz="2400" dirty="0" smtClean="0">
                <a:solidFill>
                  <a:schemeClr val="tx1"/>
                </a:solidFill>
              </a:rPr>
              <a:t> </a:t>
            </a:r>
            <a:r>
              <a:rPr lang="en-MY" sz="2400" b="1" dirty="0" smtClean="0">
                <a:solidFill>
                  <a:schemeClr val="tx1"/>
                </a:solidFill>
              </a:rPr>
              <a:t>plickers.com</a:t>
            </a:r>
            <a:endParaRPr lang="en-MY" sz="2400" b="1" dirty="0">
              <a:solidFill>
                <a:schemeClr val="tx1"/>
              </a:solidFill>
            </a:endParaRPr>
          </a:p>
        </p:txBody>
      </p:sp>
      <p:sp>
        <p:nvSpPr>
          <p:cNvPr id="6" name="TextBox 5"/>
          <p:cNvSpPr txBox="1"/>
          <p:nvPr/>
        </p:nvSpPr>
        <p:spPr>
          <a:xfrm>
            <a:off x="21458" y="850005"/>
            <a:ext cx="9144000" cy="769441"/>
          </a:xfrm>
          <a:prstGeom prst="rect">
            <a:avLst/>
          </a:prstGeom>
          <a:solidFill>
            <a:schemeClr val="bg1"/>
          </a:solidFill>
        </p:spPr>
        <p:txBody>
          <a:bodyPr wrap="square" rtlCol="0">
            <a:spAutoFit/>
          </a:bodyPr>
          <a:lstStyle/>
          <a:p>
            <a:pPr algn="ctr"/>
            <a:r>
              <a:rPr lang="hr-HR" sz="4400" dirty="0" smtClean="0">
                <a:solidFill>
                  <a:srgbClr val="FF0000"/>
                </a:solidFill>
              </a:rPr>
              <a:t>KAKO KORISTITI PLICKERS</a:t>
            </a:r>
            <a:endParaRPr lang="en-MY" sz="4400" b="1" dirty="0">
              <a:solidFill>
                <a:srgbClr val="FF0000"/>
              </a:solidFill>
            </a:endParaRPr>
          </a:p>
        </p:txBody>
      </p:sp>
    </p:spTree>
    <p:extLst>
      <p:ext uri="{BB962C8B-B14F-4D97-AF65-F5344CB8AC3E}">
        <p14:creationId xmlns:p14="http://schemas.microsoft.com/office/powerpoint/2010/main" val="3799666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solidFill>
              </a:rPr>
              <a:t>Kako početi?</a:t>
            </a:r>
            <a:endParaRPr lang="en-US" dirty="0">
              <a:solidFill>
                <a:schemeClr val="tx1"/>
              </a:solidFill>
            </a:endParaRPr>
          </a:p>
        </p:txBody>
      </p:sp>
      <p:sp>
        <p:nvSpPr>
          <p:cNvPr id="8" name="Rectangle 7"/>
          <p:cNvSpPr/>
          <p:nvPr/>
        </p:nvSpPr>
        <p:spPr>
          <a:xfrm>
            <a:off x="1115616" y="3724997"/>
            <a:ext cx="3456384" cy="738664"/>
          </a:xfrm>
          <a:prstGeom prst="rect">
            <a:avLst/>
          </a:prstGeom>
        </p:spPr>
        <p:txBody>
          <a:bodyPr wrap="square">
            <a:spAutoFit/>
          </a:bodyPr>
          <a:lstStyle/>
          <a:p>
            <a:pPr marL="457200" indent="-457200">
              <a:buAutoNum type="arabicPeriod"/>
            </a:pPr>
            <a:r>
              <a:rPr lang="hr-HR" sz="2100" dirty="0" smtClean="0"/>
              <a:t>Korak – SIGN IN </a:t>
            </a:r>
          </a:p>
          <a:p>
            <a:r>
              <a:rPr lang="hr-HR" sz="2100" dirty="0" smtClean="0"/>
              <a:t>         (registriraj se)</a:t>
            </a:r>
            <a:endParaRPr lang="en-US" sz="2100" dirty="0"/>
          </a:p>
        </p:txBody>
      </p:sp>
      <p:sp>
        <p:nvSpPr>
          <p:cNvPr id="9" name="Rectangle 8"/>
          <p:cNvSpPr/>
          <p:nvPr/>
        </p:nvSpPr>
        <p:spPr>
          <a:xfrm>
            <a:off x="4788024" y="3932746"/>
            <a:ext cx="3611886" cy="415498"/>
          </a:xfrm>
          <a:prstGeom prst="rect">
            <a:avLst/>
          </a:prstGeom>
        </p:spPr>
        <p:txBody>
          <a:bodyPr wrap="none">
            <a:spAutoFit/>
          </a:bodyPr>
          <a:lstStyle/>
          <a:p>
            <a:r>
              <a:rPr lang="hr-HR" sz="2100" dirty="0" smtClean="0">
                <a:solidFill>
                  <a:schemeClr val="bg1"/>
                </a:solidFill>
              </a:rPr>
              <a:t>2. Korak – Popuni podatke</a:t>
            </a:r>
            <a:endParaRPr lang="en-US" sz="2100" dirty="0">
              <a:solidFill>
                <a:schemeClr val="bg1"/>
              </a:solidFill>
            </a:endParaRPr>
          </a:p>
        </p:txBody>
      </p:sp>
      <p:sp>
        <p:nvSpPr>
          <p:cNvPr id="12" name="TextBox 11"/>
          <p:cNvSpPr txBox="1"/>
          <p:nvPr/>
        </p:nvSpPr>
        <p:spPr>
          <a:xfrm>
            <a:off x="1259632" y="4826019"/>
            <a:ext cx="3168352"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hr-HR" sz="3000" dirty="0" smtClean="0">
                <a:solidFill>
                  <a:prstClr val="white"/>
                </a:solidFill>
              </a:rPr>
              <a:t>Kreiraj račun</a:t>
            </a:r>
            <a:endParaRPr lang="en-US" sz="3000" dirty="0">
              <a:solidFill>
                <a:prstClr val="white"/>
              </a:solidFill>
            </a:endParaRPr>
          </a:p>
        </p:txBody>
      </p:sp>
      <p:pic>
        <p:nvPicPr>
          <p:cNvPr id="3" name="Picture 2"/>
          <p:cNvPicPr>
            <a:picLocks noChangeAspect="1"/>
          </p:cNvPicPr>
          <p:nvPr/>
        </p:nvPicPr>
        <p:blipFill>
          <a:blip r:embed="rId2"/>
          <a:stretch>
            <a:fillRect/>
          </a:stretch>
        </p:blipFill>
        <p:spPr>
          <a:xfrm>
            <a:off x="971600" y="1340768"/>
            <a:ext cx="3240360" cy="2232248"/>
          </a:xfrm>
          <a:prstGeom prst="rect">
            <a:avLst/>
          </a:prstGeom>
        </p:spPr>
      </p:pic>
      <p:pic>
        <p:nvPicPr>
          <p:cNvPr id="4" name="Picture 3"/>
          <p:cNvPicPr>
            <a:picLocks noChangeAspect="1"/>
          </p:cNvPicPr>
          <p:nvPr/>
        </p:nvPicPr>
        <p:blipFill>
          <a:blip r:embed="rId3"/>
          <a:stretch>
            <a:fillRect/>
          </a:stretch>
        </p:blipFill>
        <p:spPr>
          <a:xfrm>
            <a:off x="5652120" y="1340768"/>
            <a:ext cx="2462974" cy="2505053"/>
          </a:xfrm>
          <a:prstGeom prst="rect">
            <a:avLst/>
          </a:prstGeom>
        </p:spPr>
      </p:pic>
    </p:spTree>
    <p:extLst>
      <p:ext uri="{BB962C8B-B14F-4D97-AF65-F5344CB8AC3E}">
        <p14:creationId xmlns:p14="http://schemas.microsoft.com/office/powerpoint/2010/main" val="3896957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268760"/>
            <a:ext cx="3636085" cy="943870"/>
          </a:xfrm>
        </p:spPr>
        <p:txBody>
          <a:bodyPr/>
          <a:lstStyle/>
          <a:p>
            <a:r>
              <a:rPr lang="hr-HR" dirty="0" smtClean="0"/>
              <a:t>Korak 2.</a:t>
            </a:r>
            <a:endParaRPr lang="en-US" dirty="0"/>
          </a:p>
        </p:txBody>
      </p:sp>
      <p:pic>
        <p:nvPicPr>
          <p:cNvPr id="6" name="Rezervirano mjesto sadržaja 5" descr="https://www.skolskiportal.hr/media/clanci/Slika%202%20-%20U%C4%8Denic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980729"/>
            <a:ext cx="5040560" cy="5112568"/>
          </a:xfrm>
          <a:prstGeom prst="rect">
            <a:avLst/>
          </a:prstGeom>
          <a:noFill/>
          <a:ln>
            <a:noFill/>
          </a:ln>
        </p:spPr>
      </p:pic>
      <p:sp>
        <p:nvSpPr>
          <p:cNvPr id="4" name="Rezervirano mjesto teksta 3"/>
          <p:cNvSpPr>
            <a:spLocks noGrp="1"/>
          </p:cNvSpPr>
          <p:nvPr>
            <p:ph type="body" sz="half" idx="2"/>
          </p:nvPr>
        </p:nvSpPr>
        <p:spPr>
          <a:xfrm>
            <a:off x="407551" y="2618956"/>
            <a:ext cx="3388660" cy="1604639"/>
          </a:xfrm>
        </p:spPr>
        <p:txBody>
          <a:bodyPr>
            <a:normAutofit/>
          </a:bodyPr>
          <a:lstStyle/>
          <a:p>
            <a:r>
              <a:rPr lang="hr-HR" sz="2800" dirty="0" err="1"/>
              <a:t>U</a:t>
            </a:r>
            <a:r>
              <a:rPr lang="en-US" sz="2800" dirty="0" err="1"/>
              <a:t>pisivanje</a:t>
            </a:r>
            <a:r>
              <a:rPr lang="en-US" sz="2800" dirty="0"/>
              <a:t> </a:t>
            </a:r>
            <a:r>
              <a:rPr lang="hr-HR" sz="2800" dirty="0"/>
              <a:t>učenika u </a:t>
            </a:r>
            <a:r>
              <a:rPr lang="en-US" sz="2800" dirty="0" err="1"/>
              <a:t>razred</a:t>
            </a:r>
            <a:r>
              <a:rPr lang="hr-HR" sz="2800" dirty="0"/>
              <a:t>.</a:t>
            </a:r>
            <a:endParaRPr lang="en-US" sz="2800" dirty="0"/>
          </a:p>
        </p:txBody>
      </p:sp>
    </p:spTree>
    <p:extLst>
      <p:ext uri="{BB962C8B-B14F-4D97-AF65-F5344CB8AC3E}">
        <p14:creationId xmlns:p14="http://schemas.microsoft.com/office/powerpoint/2010/main" val="1806590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51858" y="548680"/>
            <a:ext cx="5048334"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hr-HR" sz="3000" dirty="0" smtClean="0">
                <a:solidFill>
                  <a:prstClr val="white"/>
                </a:solidFill>
              </a:rPr>
              <a:t>Kreiraj razred</a:t>
            </a:r>
            <a:endParaRPr lang="en-US" sz="3000" dirty="0">
              <a:solidFill>
                <a:prstClr val="white"/>
              </a:solidFill>
            </a:endParaRPr>
          </a:p>
        </p:txBody>
      </p:sp>
      <p:sp>
        <p:nvSpPr>
          <p:cNvPr id="13" name="Rectangle 12"/>
          <p:cNvSpPr/>
          <p:nvPr/>
        </p:nvSpPr>
        <p:spPr>
          <a:xfrm>
            <a:off x="2629845" y="3259345"/>
            <a:ext cx="3292889" cy="415498"/>
          </a:xfrm>
          <a:prstGeom prst="rect">
            <a:avLst/>
          </a:prstGeom>
        </p:spPr>
        <p:txBody>
          <a:bodyPr wrap="none">
            <a:spAutoFit/>
          </a:bodyPr>
          <a:lstStyle/>
          <a:p>
            <a:r>
              <a:rPr lang="hr-HR" sz="2100" dirty="0" smtClean="0">
                <a:solidFill>
                  <a:prstClr val="white"/>
                </a:solidFill>
              </a:rPr>
              <a:t>4.Korak - </a:t>
            </a:r>
            <a:r>
              <a:rPr lang="en-US" sz="2100" b="1" dirty="0" smtClean="0">
                <a:solidFill>
                  <a:prstClr val="white"/>
                </a:solidFill>
              </a:rPr>
              <a:t>Add </a:t>
            </a:r>
            <a:r>
              <a:rPr lang="en-US" sz="2100" b="1" dirty="0">
                <a:solidFill>
                  <a:prstClr val="white"/>
                </a:solidFill>
              </a:rPr>
              <a:t>new class</a:t>
            </a:r>
            <a:endParaRPr lang="en-US" sz="2100" dirty="0">
              <a:solidFill>
                <a:prstClr val="white"/>
              </a:solidFill>
            </a:endParaRPr>
          </a:p>
        </p:txBody>
      </p:sp>
      <p:pic>
        <p:nvPicPr>
          <p:cNvPr id="5" name="Picture 4"/>
          <p:cNvPicPr>
            <a:picLocks noChangeAspect="1"/>
          </p:cNvPicPr>
          <p:nvPr/>
        </p:nvPicPr>
        <p:blipFill>
          <a:blip r:embed="rId2"/>
          <a:stretch>
            <a:fillRect/>
          </a:stretch>
        </p:blipFill>
        <p:spPr>
          <a:xfrm>
            <a:off x="1774460" y="1346297"/>
            <a:ext cx="3589628" cy="847036"/>
          </a:xfrm>
          <a:prstGeom prst="rect">
            <a:avLst/>
          </a:prstGeom>
        </p:spPr>
      </p:pic>
      <p:pic>
        <p:nvPicPr>
          <p:cNvPr id="7" name="Picture 6"/>
          <p:cNvPicPr>
            <a:picLocks noChangeAspect="1"/>
          </p:cNvPicPr>
          <p:nvPr/>
        </p:nvPicPr>
        <p:blipFill>
          <a:blip r:embed="rId3"/>
          <a:stretch>
            <a:fillRect/>
          </a:stretch>
        </p:blipFill>
        <p:spPr>
          <a:xfrm>
            <a:off x="1709592" y="2348880"/>
            <a:ext cx="4086544" cy="3744416"/>
          </a:xfrm>
          <a:prstGeom prst="rect">
            <a:avLst/>
          </a:prstGeom>
        </p:spPr>
      </p:pic>
      <p:sp>
        <p:nvSpPr>
          <p:cNvPr id="8" name="Oval 7"/>
          <p:cNvSpPr/>
          <p:nvPr/>
        </p:nvSpPr>
        <p:spPr>
          <a:xfrm>
            <a:off x="1251858" y="3981450"/>
            <a:ext cx="1209634" cy="8599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Oval 14"/>
          <p:cNvSpPr/>
          <p:nvPr/>
        </p:nvSpPr>
        <p:spPr>
          <a:xfrm>
            <a:off x="1427028" y="2492896"/>
            <a:ext cx="694864" cy="4925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088284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7" y="855470"/>
            <a:ext cx="9112064" cy="451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6588224" y="404664"/>
            <a:ext cx="2553187" cy="2592288"/>
          </a:xfrm>
          <a:prstGeom prst="wedgeRoundRectCallout">
            <a:avLst>
              <a:gd name="adj1" fmla="val -90637"/>
              <a:gd name="adj2" fmla="val 5426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Ispuni podatke za razred. Odaberi boju razreda.</a:t>
            </a:r>
            <a:endParaRPr lang="en-MY" sz="2400" dirty="0">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498" y="5414892"/>
            <a:ext cx="1959913" cy="15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971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4237"/>
            <a:ext cx="9297988"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611158" y="476672"/>
            <a:ext cx="3536332" cy="648072"/>
          </a:xfrm>
          <a:prstGeom prst="wedgeRoundRectCallout">
            <a:avLst>
              <a:gd name="adj1" fmla="val 1931"/>
              <a:gd name="adj2" fmla="val 13313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Upiši ime učenika</a:t>
            </a:r>
            <a:endParaRPr lang="en-MY" sz="2400" dirty="0">
              <a:solidFill>
                <a:schemeClr val="tx1"/>
              </a:solidFill>
            </a:endParaRPr>
          </a:p>
        </p:txBody>
      </p:sp>
      <p:sp>
        <p:nvSpPr>
          <p:cNvPr id="4" name="Rounded Rectangular Callout 3"/>
          <p:cNvSpPr/>
          <p:nvPr/>
        </p:nvSpPr>
        <p:spPr>
          <a:xfrm>
            <a:off x="3563888" y="4919982"/>
            <a:ext cx="2559675" cy="1280058"/>
          </a:xfrm>
          <a:prstGeom prst="wedgeRoundRectCallout">
            <a:avLst>
              <a:gd name="adj1" fmla="val 99086"/>
              <a:gd name="adj2" fmla="val 4684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smtClean="0">
                <a:solidFill>
                  <a:schemeClr val="tx1"/>
                </a:solidFill>
              </a:rPr>
              <a:t>Maximum </a:t>
            </a:r>
            <a:r>
              <a:rPr lang="hr-HR" sz="2400" dirty="0" smtClean="0">
                <a:solidFill>
                  <a:schemeClr val="tx1"/>
                </a:solidFill>
              </a:rPr>
              <a:t>40 kartica</a:t>
            </a:r>
            <a:endParaRPr lang="en-MY" sz="2400" dirty="0" smtClean="0">
              <a:solidFill>
                <a:schemeClr val="tx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357176"/>
            <a:ext cx="1959913" cy="15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580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496"/>
            <a:ext cx="9174163"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179512" y="177886"/>
            <a:ext cx="3708920" cy="864096"/>
          </a:xfrm>
          <a:prstGeom prst="wedgeRoundRectCallout">
            <a:avLst>
              <a:gd name="adj1" fmla="val -10738"/>
              <a:gd name="adj2" fmla="val 8543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Klikni na </a:t>
            </a:r>
            <a:r>
              <a:rPr lang="en-MY" sz="2400" dirty="0" smtClean="0">
                <a:solidFill>
                  <a:schemeClr val="tx1"/>
                </a:solidFill>
              </a:rPr>
              <a:t> </a:t>
            </a:r>
            <a:r>
              <a:rPr lang="en-MY" sz="2400" b="1" dirty="0" smtClean="0">
                <a:solidFill>
                  <a:schemeClr val="tx1"/>
                </a:solidFill>
              </a:rPr>
              <a:t>Library</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09172"/>
            <a:ext cx="1959913" cy="15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2728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827213"/>
            <a:ext cx="9031287"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4247456" y="4771964"/>
            <a:ext cx="3708920" cy="864096"/>
          </a:xfrm>
          <a:prstGeom prst="wedgeRoundRectCallout">
            <a:avLst>
              <a:gd name="adj1" fmla="val -73293"/>
              <a:gd name="adj2" fmla="val -26993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Klikni na </a:t>
            </a:r>
            <a:r>
              <a:rPr lang="en-MY" sz="2400" dirty="0" smtClean="0">
                <a:solidFill>
                  <a:schemeClr val="tx1"/>
                </a:solidFill>
              </a:rPr>
              <a:t> New Question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51496"/>
            <a:ext cx="1959913" cy="15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562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0"/>
            <a:ext cx="7498080" cy="6572272"/>
          </a:xfrm>
        </p:spPr>
        <p:txBody>
          <a:bodyPr>
            <a:normAutofit/>
          </a:bodyPr>
          <a:lstStyle/>
          <a:p>
            <a:endParaRPr lang="hr-HR" sz="3000" b="1" dirty="0">
              <a:latin typeface="Book Antiqua" panose="02040602050305030304" pitchFamily="18" charset="0"/>
            </a:endParaRPr>
          </a:p>
          <a:p>
            <a:pPr>
              <a:buNone/>
            </a:pPr>
            <a:endParaRPr lang="hr-HR" b="1" dirty="0">
              <a:latin typeface="Book Antiqua" panose="02040602050305030304" pitchFamily="18" charset="0"/>
            </a:endParaRPr>
          </a:p>
          <a:p>
            <a:pPr>
              <a:buNone/>
            </a:pPr>
            <a:r>
              <a:rPr lang="hr-HR" sz="5100" b="1" dirty="0">
                <a:latin typeface="Book Antiqua" panose="02040602050305030304" pitchFamily="18" charset="0"/>
              </a:rPr>
              <a:t>       </a:t>
            </a:r>
            <a:r>
              <a:rPr lang="hr-HR" sz="5100" b="1" dirty="0">
                <a:solidFill>
                  <a:srgbClr val="663300"/>
                </a:solidFill>
                <a:latin typeface="Book Antiqua" panose="02040602050305030304" pitchFamily="18" charset="0"/>
              </a:rPr>
              <a:t>Učenje je radost!</a:t>
            </a:r>
          </a:p>
          <a:p>
            <a:pPr>
              <a:buNone/>
            </a:pPr>
            <a:r>
              <a:rPr lang="hr-HR" sz="3000" b="1" dirty="0">
                <a:latin typeface="Book Antiqua" panose="02040602050305030304" pitchFamily="18" charset="0"/>
              </a:rPr>
              <a:t>Ako je : </a:t>
            </a:r>
          </a:p>
          <a:p>
            <a:pPr>
              <a:buFont typeface="Wingdings" panose="05000000000000000000" pitchFamily="2" charset="2"/>
              <a:buChar char="ü"/>
            </a:pPr>
            <a:r>
              <a:rPr lang="hr-HR" sz="3000" b="1" dirty="0">
                <a:solidFill>
                  <a:srgbClr val="006600"/>
                </a:solidFill>
                <a:latin typeface="Book Antiqua" panose="02040602050305030304" pitchFamily="18" charset="0"/>
              </a:rPr>
              <a:t>   - istraživačko</a:t>
            </a:r>
          </a:p>
          <a:p>
            <a:pPr>
              <a:buFont typeface="Wingdings" panose="05000000000000000000" pitchFamily="2" charset="2"/>
              <a:buChar char="ü"/>
            </a:pPr>
            <a:r>
              <a:rPr lang="hr-HR" sz="3000" b="1" dirty="0">
                <a:solidFill>
                  <a:srgbClr val="000099"/>
                </a:solidFill>
                <a:latin typeface="Book Antiqua" panose="02040602050305030304" pitchFamily="18" charset="0"/>
              </a:rPr>
              <a:t>   - vođeno znatiželjom</a:t>
            </a:r>
          </a:p>
          <a:p>
            <a:pPr>
              <a:buFont typeface="Wingdings" panose="05000000000000000000" pitchFamily="2" charset="2"/>
              <a:buChar char="ü"/>
            </a:pPr>
            <a:r>
              <a:rPr lang="hr-HR" sz="3000" b="1" dirty="0">
                <a:solidFill>
                  <a:srgbClr val="C00000"/>
                </a:solidFill>
                <a:latin typeface="Book Antiqua" panose="02040602050305030304" pitchFamily="18" charset="0"/>
              </a:rPr>
              <a:t>   - zaigrano</a:t>
            </a:r>
          </a:p>
          <a:p>
            <a:pPr>
              <a:buFont typeface="Wingdings" panose="05000000000000000000" pitchFamily="2" charset="2"/>
              <a:buChar char="ü"/>
            </a:pPr>
            <a:r>
              <a:rPr lang="hr-HR" sz="3000" b="1" dirty="0">
                <a:solidFill>
                  <a:srgbClr val="7030A0"/>
                </a:solidFill>
                <a:latin typeface="Book Antiqua" panose="02040602050305030304" pitchFamily="18" charset="0"/>
              </a:rPr>
              <a:t>   - dinamično</a:t>
            </a:r>
          </a:p>
          <a:p>
            <a:pPr>
              <a:buFont typeface="Wingdings" panose="05000000000000000000" pitchFamily="2" charset="2"/>
              <a:buChar char="ü"/>
            </a:pPr>
            <a:r>
              <a:rPr lang="hr-HR" sz="3000" b="1" dirty="0">
                <a:solidFill>
                  <a:srgbClr val="FF6600"/>
                </a:solidFill>
                <a:latin typeface="Book Antiqua" panose="02040602050305030304" pitchFamily="18" charset="0"/>
              </a:rPr>
              <a:t>   - zabavno</a:t>
            </a:r>
          </a:p>
        </p:txBody>
      </p:sp>
      <p:pic>
        <p:nvPicPr>
          <p:cNvPr id="5122" name="Picture 2" descr="C:\Users\ivo\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636912"/>
            <a:ext cx="1990725" cy="230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471488"/>
            <a:ext cx="10078554" cy="638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4139952" y="980728"/>
            <a:ext cx="3708920" cy="1008112"/>
          </a:xfrm>
          <a:prstGeom prst="wedgeRoundRectCallout">
            <a:avLst>
              <a:gd name="adj1" fmla="val -36865"/>
              <a:gd name="adj2" fmla="val 10280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Upiši pitanje i ponuđene odgovore. Označi točan odgovor.</a:t>
            </a:r>
            <a:endParaRPr lang="en-MY" sz="2400" dirty="0" smtClean="0">
              <a:solidFill>
                <a:schemeClr val="tx1"/>
              </a:solidFill>
            </a:endParaRPr>
          </a:p>
        </p:txBody>
      </p:sp>
      <p:sp>
        <p:nvSpPr>
          <p:cNvPr id="4" name="Rounded Rectangular Callout 3"/>
          <p:cNvSpPr/>
          <p:nvPr/>
        </p:nvSpPr>
        <p:spPr>
          <a:xfrm>
            <a:off x="7164288" y="3789040"/>
            <a:ext cx="1763688" cy="1584176"/>
          </a:xfrm>
          <a:prstGeom prst="wedgeRoundRectCallout">
            <a:avLst>
              <a:gd name="adj1" fmla="val -72646"/>
              <a:gd name="adj2" fmla="val 6963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Klikni na </a:t>
            </a:r>
            <a:r>
              <a:rPr lang="en-MY" sz="2400" b="1" dirty="0" smtClean="0">
                <a:solidFill>
                  <a:schemeClr val="tx1"/>
                </a:solidFill>
              </a:rPr>
              <a:t>Save and create new</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20" y="5157192"/>
            <a:ext cx="1959913" cy="15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27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538"/>
            <a:ext cx="9363075"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 y="490537"/>
            <a:ext cx="9363075"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6804248" y="2852936"/>
            <a:ext cx="1763688" cy="2160240"/>
          </a:xfrm>
          <a:prstGeom prst="wedgeRoundRectCallout">
            <a:avLst>
              <a:gd name="adj1" fmla="val -118301"/>
              <a:gd name="adj2" fmla="val 6102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Spremi kada završiš sa svim pitanjima.</a:t>
            </a:r>
            <a:endParaRPr lang="en-MY" sz="2400" dirty="0" smtClean="0">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24" y="4851079"/>
            <a:ext cx="1959913" cy="15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503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688"/>
            <a:ext cx="9144000" cy="486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4499992" y="1441019"/>
            <a:ext cx="1763688" cy="1584176"/>
          </a:xfrm>
          <a:prstGeom prst="wedgeRoundRectCallout">
            <a:avLst>
              <a:gd name="adj1" fmla="val -55622"/>
              <a:gd name="adj2" fmla="val -6734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Klikni </a:t>
            </a:r>
            <a:r>
              <a:rPr lang="en-MY" sz="2400" dirty="0" smtClean="0">
                <a:solidFill>
                  <a:schemeClr val="tx1"/>
                </a:solidFill>
              </a:rPr>
              <a:t> </a:t>
            </a:r>
            <a:r>
              <a:rPr lang="en-MY" sz="2400" b="1" dirty="0" smtClean="0">
                <a:solidFill>
                  <a:schemeClr val="tx1"/>
                </a:solidFill>
              </a:rPr>
              <a:t>Live View </a:t>
            </a:r>
            <a:r>
              <a:rPr lang="hr-HR" sz="2400" dirty="0" smtClean="0">
                <a:solidFill>
                  <a:schemeClr val="tx1"/>
                </a:solidFill>
              </a:rPr>
              <a:t>kada ste spremni</a:t>
            </a:r>
            <a:endParaRPr lang="en-MY" sz="2400" dirty="0" smtClean="0">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57176"/>
            <a:ext cx="1959913" cy="15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161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plickers.zendesk.com/hc/en-us/article_attachments/204598317/mobileUpda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8958229" cy="518457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555776" y="5703446"/>
            <a:ext cx="4464496" cy="934426"/>
          </a:xfrm>
          <a:prstGeom prst="wedgeRoundRectCallout">
            <a:avLst>
              <a:gd name="adj1" fmla="val -5488"/>
              <a:gd name="adj2" fmla="val -13160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smtClean="0">
                <a:solidFill>
                  <a:schemeClr val="tx1"/>
                </a:solidFill>
              </a:rPr>
              <a:t>Download </a:t>
            </a:r>
            <a:r>
              <a:rPr lang="en-MY" sz="2400" b="1" dirty="0" err="1" smtClean="0">
                <a:solidFill>
                  <a:schemeClr val="tx1"/>
                </a:solidFill>
              </a:rPr>
              <a:t>Plickers</a:t>
            </a:r>
            <a:r>
              <a:rPr lang="en-MY" sz="2400" dirty="0" smtClean="0">
                <a:solidFill>
                  <a:schemeClr val="tx1"/>
                </a:solidFill>
              </a:rPr>
              <a:t> </a:t>
            </a:r>
            <a:r>
              <a:rPr lang="hr-HR" sz="2400" dirty="0" smtClean="0">
                <a:solidFill>
                  <a:schemeClr val="tx1"/>
                </a:solidFill>
              </a:rPr>
              <a:t>s </a:t>
            </a:r>
            <a:r>
              <a:rPr lang="hr-HR" sz="2400" b="1" dirty="0" smtClean="0">
                <a:solidFill>
                  <a:schemeClr val="tx1"/>
                </a:solidFill>
              </a:rPr>
              <a:t>Trg </a:t>
            </a:r>
            <a:r>
              <a:rPr lang="hr-HR" sz="2400" b="1" dirty="0" err="1" smtClean="0">
                <a:solidFill>
                  <a:schemeClr val="tx1"/>
                </a:solidFill>
              </a:rPr>
              <a:t>play</a:t>
            </a:r>
            <a:r>
              <a:rPr lang="hr-HR" sz="2400" b="1" dirty="0" smtClean="0">
                <a:solidFill>
                  <a:schemeClr val="tx1"/>
                </a:solidFill>
              </a:rPr>
              <a:t>-a</a:t>
            </a:r>
            <a:endParaRPr lang="en-MY" sz="2400" b="1" dirty="0" smtClean="0">
              <a:solidFill>
                <a:schemeClr val="tx1"/>
              </a:solidFill>
            </a:endParaRPr>
          </a:p>
        </p:txBody>
      </p:sp>
    </p:spTree>
    <p:extLst>
      <p:ext uri="{BB962C8B-B14F-4D97-AF65-F5344CB8AC3E}">
        <p14:creationId xmlns:p14="http://schemas.microsoft.com/office/powerpoint/2010/main" val="35919709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76228" y="948108"/>
            <a:ext cx="6919540" cy="496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2656"/>
            <a:ext cx="394265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27784" y="5373216"/>
            <a:ext cx="3942652" cy="1152128"/>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ounded Rectangular Callout 6"/>
          <p:cNvSpPr/>
          <p:nvPr/>
        </p:nvSpPr>
        <p:spPr>
          <a:xfrm>
            <a:off x="6804248" y="3432384"/>
            <a:ext cx="2160240" cy="2516895"/>
          </a:xfrm>
          <a:prstGeom prst="wedgeRoundRectCallout">
            <a:avLst>
              <a:gd name="adj1" fmla="val -55622"/>
              <a:gd name="adj2" fmla="val -6734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Registriraj se istim Emailom i lozinkom koji su korišteni pri registraciji na </a:t>
            </a:r>
            <a:r>
              <a:rPr lang="hr-HR" sz="2400" dirty="0" err="1" smtClean="0">
                <a:solidFill>
                  <a:schemeClr val="tx1"/>
                </a:solidFill>
              </a:rPr>
              <a:t>plickers</a:t>
            </a:r>
            <a:r>
              <a:rPr lang="hr-HR" sz="2400" dirty="0" smtClean="0">
                <a:solidFill>
                  <a:schemeClr val="tx1"/>
                </a:solidFill>
              </a:rPr>
              <a:t>.</a:t>
            </a:r>
            <a:endParaRPr lang="en-MY" sz="2400" b="1" dirty="0" smtClean="0">
              <a:solidFill>
                <a:schemeClr val="tx1"/>
              </a:solidFill>
            </a:endParaRPr>
          </a:p>
        </p:txBody>
      </p:sp>
    </p:spTree>
    <p:extLst>
      <p:ext uri="{BB962C8B-B14F-4D97-AF65-F5344CB8AC3E}">
        <p14:creationId xmlns:p14="http://schemas.microsoft.com/office/powerpoint/2010/main" val="2071093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23528" y="764704"/>
            <a:ext cx="8610160" cy="5483696"/>
          </a:xfrm>
        </p:spPr>
        <p:txBody>
          <a:bodyPr/>
          <a:lstStyle/>
          <a:p>
            <a:pPr marL="0" indent="0">
              <a:buNone/>
            </a:pPr>
            <a:r>
              <a:rPr lang="hr-HR" dirty="0" smtClean="0"/>
              <a:t>Kada otvoriš </a:t>
            </a:r>
            <a:r>
              <a:rPr lang="hr-HR" dirty="0" err="1"/>
              <a:t>P</a:t>
            </a:r>
            <a:r>
              <a:rPr lang="hr-HR" dirty="0" err="1" smtClean="0"/>
              <a:t>lickers</a:t>
            </a:r>
            <a:r>
              <a:rPr lang="hr-HR" dirty="0" smtClean="0"/>
              <a:t> na pametnom telefonu odaberi razred ili grupu.</a:t>
            </a:r>
          </a:p>
          <a:p>
            <a:pPr marL="0" indent="0">
              <a:buNone/>
            </a:pPr>
            <a:endParaRPr lang="hr-HR"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4769" y="1988840"/>
            <a:ext cx="2648893" cy="4680520"/>
          </a:xfrm>
          <a:prstGeom prst="rect">
            <a:avLst/>
          </a:prstGeom>
        </p:spPr>
      </p:pic>
    </p:spTree>
    <p:extLst>
      <p:ext uri="{BB962C8B-B14F-4D97-AF65-F5344CB8AC3E}">
        <p14:creationId xmlns:p14="http://schemas.microsoft.com/office/powerpoint/2010/main" val="6558120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163290" cy="585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3" y="145295"/>
            <a:ext cx="9144000" cy="656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4270838" y="2164474"/>
            <a:ext cx="1763688" cy="1048501"/>
          </a:xfrm>
          <a:prstGeom prst="wedgeRoundRectCallout">
            <a:avLst>
              <a:gd name="adj1" fmla="val -115980"/>
              <a:gd name="adj2" fmla="val 502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Dodirni prvo pitanje.</a:t>
            </a:r>
            <a:endParaRPr lang="en-MY" sz="2400" b="1" dirty="0" smtClean="0">
              <a:solidFill>
                <a:schemeClr val="tx1"/>
              </a:solidFill>
            </a:endParaRPr>
          </a:p>
        </p:txBody>
      </p:sp>
      <p:sp>
        <p:nvSpPr>
          <p:cNvPr id="7" name="Rounded Rectangular Callout 5"/>
          <p:cNvSpPr/>
          <p:nvPr/>
        </p:nvSpPr>
        <p:spPr>
          <a:xfrm>
            <a:off x="2987824" y="488096"/>
            <a:ext cx="5112568" cy="1048501"/>
          </a:xfrm>
          <a:prstGeom prst="wedgeRoundRectCallout">
            <a:avLst>
              <a:gd name="adj1" fmla="val -67221"/>
              <a:gd name="adj2" fmla="val 1021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hr-HR" sz="2400" dirty="0">
                <a:solidFill>
                  <a:prstClr val="black"/>
                </a:solidFill>
              </a:rPr>
              <a:t>Kada otvoriš </a:t>
            </a:r>
            <a:r>
              <a:rPr lang="hr-HR" sz="2400" dirty="0" err="1">
                <a:solidFill>
                  <a:prstClr val="black"/>
                </a:solidFill>
              </a:rPr>
              <a:t>plickers</a:t>
            </a:r>
            <a:r>
              <a:rPr lang="hr-HR" sz="2400" dirty="0">
                <a:solidFill>
                  <a:prstClr val="black"/>
                </a:solidFill>
              </a:rPr>
              <a:t> na pametnom </a:t>
            </a:r>
            <a:r>
              <a:rPr lang="hr-HR" sz="2400" dirty="0" smtClean="0">
                <a:solidFill>
                  <a:prstClr val="black"/>
                </a:solidFill>
              </a:rPr>
              <a:t>telefonu </a:t>
            </a:r>
            <a:r>
              <a:rPr lang="hr-HR" sz="2400" dirty="0">
                <a:solidFill>
                  <a:prstClr val="black"/>
                </a:solidFill>
              </a:rPr>
              <a:t>odaberi razred.</a:t>
            </a:r>
          </a:p>
        </p:txBody>
      </p:sp>
    </p:spTree>
    <p:extLst>
      <p:ext uri="{BB962C8B-B14F-4D97-AF65-F5344CB8AC3E}">
        <p14:creationId xmlns:p14="http://schemas.microsoft.com/office/powerpoint/2010/main" val="16454943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0066"/>
            <a:ext cx="8860278" cy="461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 y="5261856"/>
            <a:ext cx="1959913" cy="15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1835696" y="3284984"/>
            <a:ext cx="2232248" cy="3168352"/>
          </a:xfrm>
          <a:prstGeom prst="wedgeRoundRectCallout">
            <a:avLst>
              <a:gd name="adj1" fmla="val 2343"/>
              <a:gd name="adj2" fmla="val -6509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err="1">
                <a:solidFill>
                  <a:schemeClr val="tx1"/>
                </a:solidFill>
              </a:rPr>
              <a:t>Čim</a:t>
            </a:r>
            <a:r>
              <a:rPr lang="en-MY" sz="2400" dirty="0">
                <a:solidFill>
                  <a:schemeClr val="tx1"/>
                </a:solidFill>
              </a:rPr>
              <a:t> se </a:t>
            </a:r>
            <a:r>
              <a:rPr lang="en-MY" sz="2400" dirty="0" err="1">
                <a:solidFill>
                  <a:schemeClr val="tx1"/>
                </a:solidFill>
              </a:rPr>
              <a:t>dodirne</a:t>
            </a:r>
            <a:r>
              <a:rPr lang="en-MY" sz="2400" dirty="0">
                <a:solidFill>
                  <a:schemeClr val="tx1"/>
                </a:solidFill>
              </a:rPr>
              <a:t> </a:t>
            </a:r>
            <a:r>
              <a:rPr lang="en-MY" sz="2400" dirty="0" err="1">
                <a:solidFill>
                  <a:schemeClr val="tx1"/>
                </a:solidFill>
              </a:rPr>
              <a:t>pitanje</a:t>
            </a:r>
            <a:r>
              <a:rPr lang="en-MY" sz="2400" dirty="0">
                <a:solidFill>
                  <a:schemeClr val="tx1"/>
                </a:solidFill>
              </a:rPr>
              <a:t> </a:t>
            </a:r>
            <a:r>
              <a:rPr lang="hr-HR" sz="2400" dirty="0" smtClean="0">
                <a:solidFill>
                  <a:schemeClr val="tx1"/>
                </a:solidFill>
              </a:rPr>
              <a:t>koje je na redu</a:t>
            </a:r>
            <a:r>
              <a:rPr lang="en-MY" sz="2400" dirty="0" smtClean="0">
                <a:solidFill>
                  <a:schemeClr val="tx1"/>
                </a:solidFill>
              </a:rPr>
              <a:t>, </a:t>
            </a:r>
            <a:r>
              <a:rPr lang="en-MY" sz="2400" dirty="0" err="1">
                <a:solidFill>
                  <a:schemeClr val="tx1"/>
                </a:solidFill>
              </a:rPr>
              <a:t>njegov</a:t>
            </a:r>
            <a:r>
              <a:rPr lang="en-MY" sz="2400" dirty="0">
                <a:solidFill>
                  <a:schemeClr val="tx1"/>
                </a:solidFill>
              </a:rPr>
              <a:t> </a:t>
            </a:r>
            <a:r>
              <a:rPr lang="en-MY" sz="2400" dirty="0" err="1">
                <a:solidFill>
                  <a:schemeClr val="tx1"/>
                </a:solidFill>
              </a:rPr>
              <a:t>sadržaj</a:t>
            </a:r>
            <a:r>
              <a:rPr lang="en-MY" sz="2400" dirty="0">
                <a:solidFill>
                  <a:schemeClr val="tx1"/>
                </a:solidFill>
              </a:rPr>
              <a:t> </a:t>
            </a:r>
            <a:r>
              <a:rPr lang="en-MY" sz="2400" dirty="0" err="1">
                <a:solidFill>
                  <a:schemeClr val="tx1"/>
                </a:solidFill>
              </a:rPr>
              <a:t>će</a:t>
            </a:r>
            <a:r>
              <a:rPr lang="en-MY" sz="2400" dirty="0">
                <a:solidFill>
                  <a:schemeClr val="tx1"/>
                </a:solidFill>
              </a:rPr>
              <a:t> se </a:t>
            </a:r>
            <a:r>
              <a:rPr lang="en-MY" sz="2400" dirty="0" err="1">
                <a:solidFill>
                  <a:schemeClr val="tx1"/>
                </a:solidFill>
              </a:rPr>
              <a:t>pojaviti</a:t>
            </a:r>
            <a:r>
              <a:rPr lang="en-MY" sz="2400" dirty="0">
                <a:solidFill>
                  <a:schemeClr val="tx1"/>
                </a:solidFill>
              </a:rPr>
              <a:t> </a:t>
            </a:r>
            <a:r>
              <a:rPr lang="en-MY" sz="2400" dirty="0" err="1">
                <a:solidFill>
                  <a:schemeClr val="tx1"/>
                </a:solidFill>
              </a:rPr>
              <a:t>na</a:t>
            </a:r>
            <a:r>
              <a:rPr lang="en-MY" sz="2400" dirty="0">
                <a:solidFill>
                  <a:schemeClr val="tx1"/>
                </a:solidFill>
              </a:rPr>
              <a:t> </a:t>
            </a:r>
            <a:r>
              <a:rPr lang="en-MY" sz="2400" dirty="0" err="1">
                <a:solidFill>
                  <a:schemeClr val="tx1"/>
                </a:solidFill>
              </a:rPr>
              <a:t>zaslonu</a:t>
            </a:r>
            <a:r>
              <a:rPr lang="en-MY" sz="2400" dirty="0">
                <a:solidFill>
                  <a:schemeClr val="tx1"/>
                </a:solidFill>
              </a:rPr>
              <a:t> </a:t>
            </a:r>
            <a:r>
              <a:rPr lang="en-MY" sz="2400" dirty="0" err="1" smtClean="0">
                <a:solidFill>
                  <a:schemeClr val="tx1"/>
                </a:solidFill>
              </a:rPr>
              <a:t>projektora</a:t>
            </a:r>
            <a:r>
              <a:rPr lang="hr-HR" sz="2400" dirty="0" smtClean="0">
                <a:solidFill>
                  <a:schemeClr val="tx1"/>
                </a:solidFill>
              </a:rPr>
              <a:t>.</a:t>
            </a:r>
            <a:endParaRPr lang="en-MY" sz="2400" dirty="0" smtClean="0">
              <a:solidFill>
                <a:schemeClr val="tx1"/>
              </a:solidFill>
            </a:endParaRPr>
          </a:p>
        </p:txBody>
      </p:sp>
      <p:pic>
        <p:nvPicPr>
          <p:cNvPr id="1843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2636912"/>
            <a:ext cx="254146" cy="24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998" y="2636912"/>
            <a:ext cx="254146" cy="24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93379" y="2655243"/>
            <a:ext cx="207442" cy="230832"/>
          </a:xfrm>
          <a:prstGeom prst="rect">
            <a:avLst/>
          </a:prstGeom>
          <a:solidFill>
            <a:schemeClr val="bg1"/>
          </a:solidFill>
        </p:spPr>
        <p:txBody>
          <a:bodyPr wrap="square" rtlCol="0">
            <a:spAutoFit/>
          </a:bodyPr>
          <a:lstStyle/>
          <a:p>
            <a:r>
              <a:rPr lang="en-MY" sz="900" b="1" dirty="0" smtClean="0">
                <a:solidFill>
                  <a:schemeClr val="bg1">
                    <a:lumMod val="50000"/>
                  </a:schemeClr>
                </a:solidFill>
              </a:rPr>
              <a:t>1</a:t>
            </a:r>
            <a:endParaRPr lang="en-MY" sz="900" b="1" dirty="0">
              <a:solidFill>
                <a:schemeClr val="bg1">
                  <a:lumMod val="50000"/>
                </a:schemeClr>
              </a:solidFill>
            </a:endParaRPr>
          </a:p>
        </p:txBody>
      </p:sp>
      <p:sp>
        <p:nvSpPr>
          <p:cNvPr id="9" name="TextBox 8"/>
          <p:cNvSpPr txBox="1"/>
          <p:nvPr/>
        </p:nvSpPr>
        <p:spPr>
          <a:xfrm>
            <a:off x="5647106" y="2655243"/>
            <a:ext cx="207442" cy="230832"/>
          </a:xfrm>
          <a:prstGeom prst="rect">
            <a:avLst/>
          </a:prstGeom>
          <a:solidFill>
            <a:schemeClr val="bg1"/>
          </a:solidFill>
        </p:spPr>
        <p:txBody>
          <a:bodyPr wrap="square" rtlCol="0">
            <a:spAutoFit/>
          </a:bodyPr>
          <a:lstStyle/>
          <a:p>
            <a:r>
              <a:rPr lang="en-MY" sz="900" b="1" dirty="0" smtClean="0">
                <a:solidFill>
                  <a:schemeClr val="bg1">
                    <a:lumMod val="50000"/>
                  </a:schemeClr>
                </a:solidFill>
              </a:rPr>
              <a:t>2</a:t>
            </a:r>
            <a:endParaRPr lang="en-MY" sz="900" b="1" dirty="0">
              <a:solidFill>
                <a:schemeClr val="bg1">
                  <a:lumMod val="50000"/>
                </a:schemeClr>
              </a:solidFill>
            </a:endParaRP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86819"/>
            <a:ext cx="2428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256" y="2686819"/>
            <a:ext cx="2428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430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7687" y="543992"/>
            <a:ext cx="692063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879" y="362496"/>
            <a:ext cx="4646981" cy="6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3467485" y="2416076"/>
            <a:ext cx="2483767" cy="3533204"/>
          </a:xfrm>
          <a:prstGeom prst="wedgeRoundRectCallout">
            <a:avLst>
              <a:gd name="adj1" fmla="val 65328"/>
              <a:gd name="adj2" fmla="val 59865"/>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Kada prođeš sva pitanja taj prostor ostaje prazan.</a:t>
            </a:r>
            <a:endParaRPr lang="en-MY" sz="2400" dirty="0" smtClean="0">
              <a:solidFill>
                <a:schemeClr val="tx1"/>
              </a:solidFill>
            </a:endParaRPr>
          </a:p>
        </p:txBody>
      </p:sp>
    </p:spTree>
    <p:extLst>
      <p:ext uri="{BB962C8B-B14F-4D97-AF65-F5344CB8AC3E}">
        <p14:creationId xmlns:p14="http://schemas.microsoft.com/office/powerpoint/2010/main" val="3308281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spcBef>
                <a:spcPct val="20000"/>
              </a:spcBef>
            </a:pPr>
            <a:r>
              <a:rPr lang="hr-HR" sz="3200" dirty="0">
                <a:solidFill>
                  <a:prstClr val="black"/>
                </a:solidFill>
              </a:rPr>
              <a:t>Nakon završetka kviza, ankete…… možeš vidjeti statistiku odgovora</a:t>
            </a:r>
            <a:r>
              <a:rPr lang="hr-HR" sz="3200" dirty="0" smtClean="0">
                <a:solidFill>
                  <a:prstClr val="black"/>
                </a:solidFill>
              </a:rPr>
              <a:t>.</a:t>
            </a:r>
            <a:endParaRPr lang="hr-HR" dirty="0"/>
          </a:p>
        </p:txBody>
      </p:sp>
      <p:sp>
        <p:nvSpPr>
          <p:cNvPr id="3" name="Rezervirano mjesto sadržaja 2"/>
          <p:cNvSpPr>
            <a:spLocks noGrp="1"/>
          </p:cNvSpPr>
          <p:nvPr>
            <p:ph idx="1"/>
          </p:nvPr>
        </p:nvSpPr>
        <p:spPr/>
        <p:txBody>
          <a:bodyPr/>
          <a:lstStyle/>
          <a:p>
            <a:pPr marL="0" indent="0">
              <a:buNone/>
            </a:pPr>
            <a:endParaRPr lang="hr-HR" dirty="0"/>
          </a:p>
        </p:txBody>
      </p:sp>
      <p:pic>
        <p:nvPicPr>
          <p:cNvPr id="4" name="Slika 3"/>
          <p:cNvPicPr>
            <a:picLocks noChangeAspect="1"/>
          </p:cNvPicPr>
          <p:nvPr/>
        </p:nvPicPr>
        <p:blipFill>
          <a:blip r:embed="rId2"/>
          <a:stretch>
            <a:fillRect/>
          </a:stretch>
        </p:blipFill>
        <p:spPr>
          <a:xfrm>
            <a:off x="463960" y="1615277"/>
            <a:ext cx="8068479" cy="4857171"/>
          </a:xfrm>
          <a:prstGeom prst="rect">
            <a:avLst/>
          </a:prstGeom>
        </p:spPr>
      </p:pic>
      <p:sp>
        <p:nvSpPr>
          <p:cNvPr id="5" name="Rounded Rectangular Callout 4"/>
          <p:cNvSpPr/>
          <p:nvPr/>
        </p:nvSpPr>
        <p:spPr>
          <a:xfrm>
            <a:off x="107505" y="1196751"/>
            <a:ext cx="2050356" cy="1028051"/>
          </a:xfrm>
          <a:prstGeom prst="wedgeRoundRectCallout">
            <a:avLst>
              <a:gd name="adj1" fmla="val 74396"/>
              <a:gd name="adj2" fmla="val 17262"/>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Klikni na </a:t>
            </a:r>
            <a:r>
              <a:rPr lang="hr-HR" sz="2400" dirty="0" err="1" smtClean="0">
                <a:solidFill>
                  <a:schemeClr val="tx1"/>
                </a:solidFill>
              </a:rPr>
              <a:t>Reports</a:t>
            </a:r>
            <a:r>
              <a:rPr lang="hr-HR" sz="2400" dirty="0" smtClean="0">
                <a:solidFill>
                  <a:schemeClr val="tx1"/>
                </a:solidFill>
              </a:rPr>
              <a:t>.</a:t>
            </a:r>
            <a:endParaRPr lang="en-MY" sz="2400" dirty="0" smtClean="0">
              <a:solidFill>
                <a:schemeClr val="tx1"/>
              </a:solidFill>
            </a:endParaRPr>
          </a:p>
        </p:txBody>
      </p:sp>
    </p:spTree>
    <p:extLst>
      <p:ext uri="{BB962C8B-B14F-4D97-AF65-F5344CB8AC3E}">
        <p14:creationId xmlns:p14="http://schemas.microsoft.com/office/powerpoint/2010/main" val="4005176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692696"/>
            <a:ext cx="7715200" cy="1143000"/>
          </a:xfrm>
        </p:spPr>
        <p:txBody>
          <a:bodyPr/>
          <a:lstStyle/>
          <a:p>
            <a:pPr algn="l"/>
            <a:r>
              <a:rPr lang="hr-HR" dirty="0" smtClean="0"/>
              <a:t>Fama</a:t>
            </a:r>
            <a:endParaRPr lang="en-US" dirty="0"/>
          </a:p>
        </p:txBody>
      </p:sp>
      <p:sp>
        <p:nvSpPr>
          <p:cNvPr id="3" name="Rezervirano mjesto sadržaja 2"/>
          <p:cNvSpPr>
            <a:spLocks noGrp="1"/>
          </p:cNvSpPr>
          <p:nvPr>
            <p:ph idx="1"/>
          </p:nvPr>
        </p:nvSpPr>
        <p:spPr>
          <a:xfrm>
            <a:off x="457200" y="2132856"/>
            <a:ext cx="8229600" cy="3993307"/>
          </a:xfrm>
        </p:spPr>
        <p:txBody>
          <a:bodyPr/>
          <a:lstStyle/>
          <a:p>
            <a:pPr>
              <a:buFont typeface="Wingdings" panose="05000000000000000000" pitchFamily="2" charset="2"/>
              <a:buChar char="ü"/>
            </a:pPr>
            <a:r>
              <a:rPr lang="hr-HR" dirty="0" smtClean="0"/>
              <a:t>napraviti stručnjaka sad, danas</a:t>
            </a:r>
          </a:p>
          <a:p>
            <a:pPr>
              <a:buFont typeface="Wingdings" panose="05000000000000000000" pitchFamily="2" charset="2"/>
              <a:buChar char="ü"/>
            </a:pPr>
            <a:r>
              <a:rPr lang="hr-HR" dirty="0" smtClean="0"/>
              <a:t>daj mu </a:t>
            </a:r>
            <a:r>
              <a:rPr lang="hr-HR" b="1" dirty="0" smtClean="0"/>
              <a:t>iskustva</a:t>
            </a:r>
          </a:p>
          <a:p>
            <a:pPr>
              <a:buFont typeface="Wingdings" panose="05000000000000000000" pitchFamily="2" charset="2"/>
              <a:buChar char="ü"/>
            </a:pPr>
            <a:r>
              <a:rPr lang="hr-HR" dirty="0" smtClean="0"/>
              <a:t>u </a:t>
            </a:r>
            <a:r>
              <a:rPr lang="hr-HR" b="1" dirty="0" smtClean="0"/>
              <a:t>praktičnoj primjeni </a:t>
            </a:r>
            <a:r>
              <a:rPr lang="hr-HR" dirty="0" smtClean="0"/>
              <a:t>stečenog znanja</a:t>
            </a:r>
          </a:p>
          <a:p>
            <a:pPr>
              <a:buFont typeface="Wingdings" panose="05000000000000000000" pitchFamily="2" charset="2"/>
              <a:buChar char="ü"/>
            </a:pPr>
            <a:r>
              <a:rPr lang="hr-HR" dirty="0" smtClean="0"/>
              <a:t>daj mu sposobnost mogućnost da </a:t>
            </a:r>
            <a:r>
              <a:rPr lang="hr-HR" b="1" dirty="0" smtClean="0"/>
              <a:t>sam uči</a:t>
            </a:r>
            <a:endParaRPr lang="en-US" b="1" dirty="0"/>
          </a:p>
        </p:txBody>
      </p:sp>
      <p:pic>
        <p:nvPicPr>
          <p:cNvPr id="6146" name="Picture 2" descr="C:\Users\ivo\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549" y="332656"/>
            <a:ext cx="3028950"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 kraj…</a:t>
            </a:r>
            <a:endParaRPr lang="hr-HR" dirty="0"/>
          </a:p>
        </p:txBody>
      </p:sp>
      <p:sp>
        <p:nvSpPr>
          <p:cNvPr id="3" name="Rezervirano mjesto sadržaja 2"/>
          <p:cNvSpPr>
            <a:spLocks noGrp="1"/>
          </p:cNvSpPr>
          <p:nvPr>
            <p:ph idx="1"/>
          </p:nvPr>
        </p:nvSpPr>
        <p:spPr/>
        <p:txBody>
          <a:bodyPr/>
          <a:lstStyle/>
          <a:p>
            <a:pPr>
              <a:buFont typeface="Wingdings" panose="05000000000000000000" pitchFamily="2" charset="2"/>
              <a:buChar char="ü"/>
            </a:pPr>
            <a:r>
              <a:rPr lang="hr-HR" dirty="0" err="1" smtClean="0"/>
              <a:t>Plickers</a:t>
            </a:r>
            <a:r>
              <a:rPr lang="hr-HR" dirty="0" smtClean="0"/>
              <a:t> je zanimljiv u nastavi. </a:t>
            </a:r>
          </a:p>
          <a:p>
            <a:pPr>
              <a:buFont typeface="Wingdings" panose="05000000000000000000" pitchFamily="2" charset="2"/>
              <a:buChar char="ü"/>
            </a:pPr>
            <a:r>
              <a:rPr lang="hr-HR" dirty="0" smtClean="0"/>
              <a:t>Učenici ga jako vole. </a:t>
            </a:r>
          </a:p>
          <a:p>
            <a:pPr>
              <a:buFont typeface="Wingdings" panose="05000000000000000000" pitchFamily="2" charset="2"/>
              <a:buChar char="ü"/>
            </a:pPr>
            <a:r>
              <a:rPr lang="hr-HR" dirty="0" smtClean="0"/>
              <a:t>Poigrajte se i uživajte sa svojim učenicima.</a:t>
            </a:r>
          </a:p>
          <a:p>
            <a:pPr>
              <a:buFont typeface="Wingdings" panose="05000000000000000000" pitchFamily="2" charset="2"/>
              <a:buChar char="ü"/>
            </a:pPr>
            <a:r>
              <a:rPr lang="hr-HR" dirty="0" smtClean="0"/>
              <a:t>Za sve nejasnoće….. tu sam.</a:t>
            </a:r>
          </a:p>
          <a:p>
            <a:pPr marL="0" indent="0">
              <a:buNone/>
            </a:pPr>
            <a:endParaRPr lang="hr-HR" dirty="0" smtClean="0"/>
          </a:p>
          <a:p>
            <a:pPr marL="0" indent="0">
              <a:buNone/>
            </a:pPr>
            <a:endParaRPr lang="hr-HR" dirty="0"/>
          </a:p>
        </p:txBody>
      </p:sp>
      <p:pic>
        <p:nvPicPr>
          <p:cNvPr id="4" name="Slika 3"/>
          <p:cNvPicPr>
            <a:picLocks noChangeAspect="1"/>
          </p:cNvPicPr>
          <p:nvPr/>
        </p:nvPicPr>
        <p:blipFill>
          <a:blip r:embed="rId2"/>
          <a:stretch>
            <a:fillRect/>
          </a:stretch>
        </p:blipFill>
        <p:spPr>
          <a:xfrm>
            <a:off x="3563888" y="4221088"/>
            <a:ext cx="2912482" cy="1944216"/>
          </a:xfrm>
          <a:prstGeom prst="rect">
            <a:avLst/>
          </a:prstGeom>
        </p:spPr>
      </p:pic>
    </p:spTree>
    <p:extLst>
      <p:ext uri="{BB962C8B-B14F-4D97-AF65-F5344CB8AC3E}">
        <p14:creationId xmlns:p14="http://schemas.microsoft.com/office/powerpoint/2010/main" val="32585097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a:t>Projektni Zadatak </a:t>
            </a:r>
            <a:r>
              <a:rPr lang="hr-HR" dirty="0"/>
              <a:t/>
            </a:r>
            <a:br>
              <a:rPr lang="hr-HR" dirty="0"/>
            </a:br>
            <a:endParaRPr lang="hr-HR" dirty="0"/>
          </a:p>
        </p:txBody>
      </p:sp>
      <p:sp>
        <p:nvSpPr>
          <p:cNvPr id="3" name="Rezervirano mjesto sadržaja 2"/>
          <p:cNvSpPr>
            <a:spLocks noGrp="1"/>
          </p:cNvSpPr>
          <p:nvPr>
            <p:ph idx="1"/>
          </p:nvPr>
        </p:nvSpPr>
        <p:spPr/>
        <p:txBody>
          <a:bodyPr>
            <a:normAutofit fontScale="47500" lnSpcReduction="20000"/>
          </a:bodyPr>
          <a:lstStyle/>
          <a:p>
            <a:pPr marL="82296" indent="0">
              <a:buNone/>
            </a:pPr>
            <a:r>
              <a:rPr lang="hr-HR" dirty="0"/>
              <a:t> </a:t>
            </a:r>
          </a:p>
          <a:p>
            <a:r>
              <a:rPr lang="hr-HR" b="1" dirty="0"/>
              <a:t>Izrada kratkog filma – Upute za učenike</a:t>
            </a:r>
            <a:endParaRPr lang="hr-HR" dirty="0"/>
          </a:p>
          <a:p>
            <a:r>
              <a:rPr lang="hr-HR" dirty="0"/>
              <a:t> </a:t>
            </a:r>
          </a:p>
          <a:p>
            <a:r>
              <a:rPr lang="hr-HR" dirty="0"/>
              <a:t>Učenici će izraditi kratki film.</a:t>
            </a:r>
          </a:p>
          <a:p>
            <a:r>
              <a:rPr lang="hr-HR" dirty="0"/>
              <a:t> </a:t>
            </a:r>
          </a:p>
          <a:p>
            <a:r>
              <a:rPr lang="hr-HR" b="1" dirty="0"/>
              <a:t>Tijek zadatka</a:t>
            </a:r>
            <a:endParaRPr lang="hr-HR" dirty="0"/>
          </a:p>
          <a:p>
            <a:r>
              <a:rPr lang="hr-HR" dirty="0"/>
              <a:t> </a:t>
            </a:r>
          </a:p>
          <a:p>
            <a:r>
              <a:rPr lang="hr-HR" dirty="0"/>
              <a:t>1 – Učenici rade u grupama.</a:t>
            </a:r>
          </a:p>
          <a:p>
            <a:r>
              <a:rPr lang="hr-HR" dirty="0"/>
              <a:t>Svaka grupa će odabrati scenu suvremenog filma, do 5 minuta duga. </a:t>
            </a:r>
          </a:p>
          <a:p>
            <a:r>
              <a:rPr lang="hr-HR" dirty="0"/>
              <a:t>2 – Nakon što učenici pogledaju odabranu scenu, napisat će novi dijalog, mijenjajući postojeći kako god žele (što ne znači da ga moraju potpuno promijeniti). Ovo je književni dio filmskog scenarija. Imajući na umu da svaki član grupe mora glumiti nekog lika iz scene, mogu ga prilagoditi svojim potrebama. To znači da mogu dodati ili izbaciti neki lik /likove ili im promijeniti spol. </a:t>
            </a:r>
          </a:p>
          <a:p>
            <a:r>
              <a:rPr lang="hr-HR" dirty="0"/>
              <a:t>3 – Zatim će se učenici dogovoriti oko podjele likova, lokacije, kostima, rekvizita itd. što sve može biti </a:t>
            </a:r>
            <a:r>
              <a:rPr lang="hr-HR" dirty="0" err="1"/>
              <a:t>prilagodjeno</a:t>
            </a:r>
            <a:r>
              <a:rPr lang="hr-HR" dirty="0"/>
              <a:t> okolnostima i potrebama, te tko će snimati scenu. Uvježbavat će prema potrebi. </a:t>
            </a:r>
          </a:p>
          <a:p>
            <a:r>
              <a:rPr lang="hr-HR" dirty="0"/>
              <a:t>4- Prije snimanja, učenici trebaju izraditi knjigu snimanja u </a:t>
            </a:r>
            <a:r>
              <a:rPr lang="hr-HR" dirty="0" err="1"/>
              <a:t>podjeljenom</a:t>
            </a:r>
            <a:r>
              <a:rPr lang="hr-HR" dirty="0"/>
              <a:t> Wordovom dokumentu (Office365) gdje će bilježiti kadar svake snimke te zvukove, glazbu itd. Dokument će </a:t>
            </a:r>
            <a:r>
              <a:rPr lang="hr-HR" dirty="0" err="1"/>
              <a:t>djeliti</a:t>
            </a:r>
            <a:r>
              <a:rPr lang="hr-HR" dirty="0"/>
              <a:t> sa svim članovima grupe I sa profesoricom. Dijalog filma treba biti na hrvatskom I engleskom jeziku.</a:t>
            </a:r>
          </a:p>
          <a:p>
            <a:r>
              <a:rPr lang="hr-HR" dirty="0"/>
              <a:t> </a:t>
            </a:r>
          </a:p>
          <a:p>
            <a:endParaRPr lang="hr-HR" dirty="0"/>
          </a:p>
        </p:txBody>
      </p:sp>
    </p:spTree>
    <p:extLst>
      <p:ext uri="{BB962C8B-B14F-4D97-AF65-F5344CB8AC3E}">
        <p14:creationId xmlns:p14="http://schemas.microsoft.com/office/powerpoint/2010/main" val="28760300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altLang="sr-Latn-RS"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Primjer knjige snimanja:</a:t>
            </a:r>
            <a:r>
              <a:rPr lang="hr-HR" altLang="sr-Latn-RS" sz="2400" dirty="0">
                <a:solidFill>
                  <a:schemeClr val="tx1"/>
                </a:solidFill>
                <a:effectLst/>
              </a:rPr>
              <a:t/>
            </a:r>
            <a:br>
              <a:rPr lang="hr-HR" altLang="sr-Latn-RS" sz="2400" dirty="0">
                <a:solidFill>
                  <a:schemeClr val="tx1"/>
                </a:solidFill>
                <a:effectLst/>
              </a:rPr>
            </a:br>
            <a:endParaRPr lang="hr-HR" dirty="0"/>
          </a:p>
        </p:txBody>
      </p:sp>
      <p:graphicFrame>
        <p:nvGraphicFramePr>
          <p:cNvPr id="6" name="Rezervirano mjesto sadržaja 5"/>
          <p:cNvGraphicFramePr>
            <a:graphicFrameLocks noGrp="1"/>
          </p:cNvGraphicFramePr>
          <p:nvPr>
            <p:ph idx="1"/>
          </p:nvPr>
        </p:nvGraphicFramePr>
        <p:xfrm>
          <a:off x="1435100" y="3163125"/>
          <a:ext cx="7499350" cy="1369949"/>
        </p:xfrm>
        <a:graphic>
          <a:graphicData uri="http://schemas.openxmlformats.org/drawingml/2006/table">
            <a:tbl>
              <a:tblPr firstRow="1" firstCol="1" bandRow="1">
                <a:tableStyleId>{5C22544A-7EE6-4342-B048-85BDC9FD1C3A}</a:tableStyleId>
              </a:tblPr>
              <a:tblGrid>
                <a:gridCol w="1499870"/>
                <a:gridCol w="1499870"/>
                <a:gridCol w="1499870"/>
                <a:gridCol w="1499870"/>
                <a:gridCol w="1499870"/>
              </a:tblGrid>
              <a:tr h="0">
                <a:tc>
                  <a:txBody>
                    <a:bodyPr/>
                    <a:lstStyle/>
                    <a:p>
                      <a:pPr>
                        <a:lnSpc>
                          <a:spcPct val="107000"/>
                        </a:lnSpc>
                        <a:spcAft>
                          <a:spcPts val="0"/>
                        </a:spcAft>
                      </a:pPr>
                      <a:r>
                        <a:rPr lang="hr-HR" sz="1200">
                          <a:effectLst/>
                        </a:rPr>
                        <a:t>snimka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spcAft>
                          <a:spcPts val="0"/>
                        </a:spcAft>
                      </a:pPr>
                      <a:r>
                        <a:rPr lang="hr-HR" sz="1200">
                          <a:effectLst/>
                        </a:rPr>
                        <a:t>Dijalog</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spcAft>
                          <a:spcPts val="0"/>
                        </a:spcAft>
                      </a:pPr>
                      <a:r>
                        <a:rPr lang="hr-HR" sz="1200">
                          <a:effectLst/>
                        </a:rPr>
                        <a:t>Dialogue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spcAft>
                          <a:spcPts val="0"/>
                        </a:spcAft>
                      </a:pPr>
                      <a:r>
                        <a:rPr lang="hr-HR" sz="1200">
                          <a:effectLst/>
                        </a:rPr>
                        <a:t>Slika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spcAft>
                          <a:spcPts val="0"/>
                        </a:spcAft>
                      </a:pPr>
                      <a:r>
                        <a:rPr lang="hr-HR" sz="1200">
                          <a:effectLst/>
                        </a:rPr>
                        <a:t>Glazba, zvuk, intonacija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r>
              <a:tr h="0">
                <a:tc>
                  <a:txBody>
                    <a:bodyPr/>
                    <a:lstStyle/>
                    <a:p>
                      <a:pPr>
                        <a:lnSpc>
                          <a:spcPct val="107000"/>
                        </a:lnSpc>
                        <a:spcAft>
                          <a:spcPts val="0"/>
                        </a:spcAft>
                      </a:pPr>
                      <a:r>
                        <a:rPr lang="hr-HR" sz="1200">
                          <a:effectLst/>
                        </a:rPr>
                        <a:t>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spcAft>
                          <a:spcPts val="0"/>
                        </a:spcAft>
                      </a:pPr>
                      <a:r>
                        <a:rPr lang="hr-HR" sz="1200">
                          <a:effectLst/>
                        </a:rPr>
                        <a:t>Mate: "Molim te, ne oslazi!"</a:t>
                      </a:r>
                      <a:endParaRPr lang="hr-HR" sz="1100">
                        <a:effectLst/>
                      </a:endParaRPr>
                    </a:p>
                    <a:p>
                      <a:pPr>
                        <a:lnSpc>
                          <a:spcPct val="107000"/>
                        </a:lnSpc>
                        <a:spcAft>
                          <a:spcPts val="0"/>
                        </a:spcAft>
                      </a:pPr>
                      <a:r>
                        <a:rPr lang="hr-HR" sz="1200">
                          <a:effectLst/>
                        </a:rPr>
                        <a:t>Mara: "Pusti me na miru! Ne vjerujem ti ništa."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spcAft>
                          <a:spcPts val="0"/>
                        </a:spcAft>
                      </a:pPr>
                      <a:r>
                        <a:rPr lang="hr-HR" sz="1200">
                          <a:effectLst/>
                        </a:rPr>
                        <a:t>Mate: “Please, don’t go!”</a:t>
                      </a:r>
                      <a:endParaRPr lang="hr-HR" sz="1100">
                        <a:effectLst/>
                      </a:endParaRPr>
                    </a:p>
                    <a:p>
                      <a:pPr>
                        <a:lnSpc>
                          <a:spcPct val="107000"/>
                        </a:lnSpc>
                        <a:spcAft>
                          <a:spcPts val="0"/>
                        </a:spcAft>
                      </a:pPr>
                      <a:r>
                        <a:rPr lang="hr-HR" sz="1200">
                          <a:effectLst/>
                        </a:rPr>
                        <a:t>Mara: ”Leave me alone! I don’t trust you anymore”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spcAft>
                          <a:spcPts val="0"/>
                        </a:spcAft>
                      </a:pPr>
                      <a:r>
                        <a:rPr lang="hr-HR" sz="1200">
                          <a:effectLst/>
                        </a:rPr>
                        <a:t>Krupni plan s oba lika.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nSpc>
                          <a:spcPct val="107000"/>
                        </a:lnSpc>
                        <a:spcAft>
                          <a:spcPts val="0"/>
                        </a:spcAft>
                      </a:pPr>
                      <a:r>
                        <a:rPr lang="hr-HR" sz="1200" dirty="0">
                          <a:effectLst/>
                        </a:rPr>
                        <a:t>Mate sažaljivim glasom, Mara, ljuta i tužna</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r>
            </a:tbl>
          </a:graphicData>
        </a:graphic>
      </p:graphicFrame>
    </p:spTree>
    <p:extLst>
      <p:ext uri="{BB962C8B-B14F-4D97-AF65-F5344CB8AC3E}">
        <p14:creationId xmlns:p14="http://schemas.microsoft.com/office/powerpoint/2010/main" val="41516227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1600200"/>
            <a:ext cx="8229600" cy="5069160"/>
          </a:xfrm>
        </p:spPr>
        <p:txBody>
          <a:bodyPr>
            <a:normAutofit fontScale="92500" lnSpcReduction="10000"/>
          </a:bodyPr>
          <a:lstStyle/>
          <a:p>
            <a:r>
              <a:rPr lang="hr-HR" sz="1600" dirty="0" smtClean="0"/>
              <a:t>Nakon </a:t>
            </a:r>
            <a:r>
              <a:rPr lang="hr-HR" sz="1600" dirty="0"/>
              <a:t>navedenog učenici  će snimati.</a:t>
            </a:r>
          </a:p>
          <a:p>
            <a:r>
              <a:rPr lang="hr-HR" sz="1600" dirty="0"/>
              <a:t>Poželjno je zadržati format originalne scene: paziti na plan – krupni plan, srednji plan, total i kut snimanja- kamera u razini pogleda, gornji ili donji rakurs. Ova stranica može  pomoći:</a:t>
            </a:r>
          </a:p>
          <a:p>
            <a:r>
              <a:rPr lang="hr-HR" sz="1600" u="sng" dirty="0">
                <a:hlinkClick r:id="rId2"/>
              </a:rPr>
              <a:t>http://</a:t>
            </a:r>
            <a:r>
              <a:rPr lang="hr-HR" sz="1600" u="sng" dirty="0" smtClean="0">
                <a:hlinkClick r:id="rId2"/>
              </a:rPr>
              <a:t>www.skwirk.com/p-c_s-54_u-251_t-647_c-2411/camera-shots-angles-and-movement-lighting-cinematography-and-mise-en-scene/nsw/camera-shots-angles-and-movement-lighting-cinematography-and-mise-en-scene/skills-by-text-type-film/film-overview</a:t>
            </a:r>
            <a:r>
              <a:rPr lang="hr-HR" sz="1600" dirty="0"/>
              <a:t> </a:t>
            </a:r>
          </a:p>
          <a:p>
            <a:r>
              <a:rPr lang="hr-HR" sz="2400" dirty="0"/>
              <a:t>Besplatno učenje</a:t>
            </a:r>
          </a:p>
          <a:p>
            <a:pPr marL="82296" indent="0">
              <a:buNone/>
            </a:pPr>
            <a:r>
              <a:rPr lang="hr-HR" sz="2400" dirty="0"/>
              <a:t> </a:t>
            </a:r>
          </a:p>
          <a:p>
            <a:r>
              <a:rPr lang="hr-HR" sz="2400" dirty="0" err="1"/>
              <a:t>Skwirk</a:t>
            </a:r>
            <a:r>
              <a:rPr lang="hr-HR" sz="2400" dirty="0"/>
              <a:t> nudi nastavnicima uključivanje nacionalnog sadržaja kurikuluma preko matematike, engleskog jezika, znanosti, geografije, </a:t>
            </a:r>
            <a:r>
              <a:rPr lang="hr-HR" sz="2400" dirty="0" smtClean="0"/>
              <a:t>povijesti …Prijavite </a:t>
            </a:r>
            <a:r>
              <a:rPr lang="hr-HR" sz="2400" dirty="0"/>
              <a:t>se za besplatnu probnu verziju kako biste pristupili više od 18.000 resursa, uključujući videozapise, animacije, aktivnosti, procjene i radne listove</a:t>
            </a:r>
            <a:r>
              <a:rPr lang="hr-HR" sz="2400" dirty="0" smtClean="0"/>
              <a:t>.</a:t>
            </a:r>
          </a:p>
          <a:p>
            <a:r>
              <a:rPr lang="hr-HR" sz="2400" dirty="0"/>
              <a:t>Mnogo toga možete učiniti na </a:t>
            </a:r>
            <a:r>
              <a:rPr lang="hr-HR" sz="2400" dirty="0" err="1"/>
              <a:t>Skwirku</a:t>
            </a:r>
            <a:r>
              <a:rPr lang="hr-HR" sz="2400" dirty="0"/>
              <a:t>, gledanje animacija i igranje obrazovnih igara za kretanje </a:t>
            </a:r>
            <a:r>
              <a:rPr lang="hr-HR" sz="2400" dirty="0" smtClean="0"/>
              <a:t>po </a:t>
            </a:r>
            <a:r>
              <a:rPr lang="hr-HR" sz="2400" dirty="0"/>
              <a:t>različitim nastavnim programima i dodjeljivanje lekcija </a:t>
            </a:r>
            <a:r>
              <a:rPr lang="hr-HR" sz="2400" dirty="0" smtClean="0"/>
              <a:t>učenicima</a:t>
            </a:r>
            <a:r>
              <a:rPr lang="hr-HR" sz="2400" smtClean="0"/>
              <a:t>, nekoliko </a:t>
            </a:r>
            <a:r>
              <a:rPr lang="hr-HR" sz="2400" dirty="0"/>
              <a:t>priručnika koji će vam pomoći da provjerite sve to.</a:t>
            </a:r>
            <a:endParaRPr lang="hr-HR" sz="2400" dirty="0" smtClean="0"/>
          </a:p>
          <a:p>
            <a:endParaRPr lang="hr-HR" sz="2400" dirty="0"/>
          </a:p>
          <a:p>
            <a:endParaRPr lang="hr-HR" dirty="0"/>
          </a:p>
        </p:txBody>
      </p:sp>
    </p:spTree>
    <p:extLst>
      <p:ext uri="{BB962C8B-B14F-4D97-AF65-F5344CB8AC3E}">
        <p14:creationId xmlns:p14="http://schemas.microsoft.com/office/powerpoint/2010/main" val="3784950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Zaključak</a:t>
            </a:r>
            <a:endParaRPr lang="en-US" dirty="0"/>
          </a:p>
        </p:txBody>
      </p:sp>
      <p:sp>
        <p:nvSpPr>
          <p:cNvPr id="3" name="Rezervirano mjesto sadržaja 2"/>
          <p:cNvSpPr>
            <a:spLocks noGrp="1"/>
          </p:cNvSpPr>
          <p:nvPr>
            <p:ph idx="1"/>
          </p:nvPr>
        </p:nvSpPr>
        <p:spPr>
          <a:xfrm>
            <a:off x="457200" y="1143000"/>
            <a:ext cx="8229600" cy="4983163"/>
          </a:xfrm>
        </p:spPr>
        <p:txBody>
          <a:bodyPr>
            <a:normAutofit/>
          </a:bodyPr>
          <a:lstStyle/>
          <a:p>
            <a:pPr>
              <a:buFont typeface="Wingdings" panose="05000000000000000000" pitchFamily="2" charset="2"/>
              <a:buChar char="ü"/>
            </a:pPr>
            <a:r>
              <a:rPr lang="hr-HR" sz="2800" dirty="0" smtClean="0"/>
              <a:t>I, na kraju, ne budite razočarani ako ne obavite posao savršeno, to nikad nije uspio ni </a:t>
            </a:r>
            <a:r>
              <a:rPr lang="hr-HR" sz="2800" smtClean="0"/>
              <a:t>jedan učitelj. </a:t>
            </a:r>
            <a:r>
              <a:rPr lang="hr-HR" sz="2800" dirty="0" smtClean="0"/>
              <a:t>Ako postoje neuspjesi, učite od njih, ako postoje uspjesi, na njima gradite dalje.</a:t>
            </a:r>
          </a:p>
          <a:p>
            <a:pPr algn="ctr">
              <a:buFont typeface="Wingdings" panose="05000000000000000000" pitchFamily="2" charset="2"/>
              <a:buChar char="ü"/>
            </a:pPr>
            <a:r>
              <a:rPr lang="hr-HR" sz="2800" dirty="0" smtClean="0"/>
              <a:t> </a:t>
            </a:r>
            <a:r>
              <a:rPr lang="hr-HR" sz="4000" dirty="0" smtClean="0"/>
              <a:t>Hvala !</a:t>
            </a:r>
            <a:endParaRPr lang="en-US" sz="4000" dirty="0"/>
          </a:p>
        </p:txBody>
      </p:sp>
      <p:sp>
        <p:nvSpPr>
          <p:cNvPr id="4" name="Rezervirano mjesto podnožja 3"/>
          <p:cNvSpPr>
            <a:spLocks noGrp="1"/>
          </p:cNvSpPr>
          <p:nvPr>
            <p:ph type="ftr" sz="quarter" idx="11"/>
          </p:nvPr>
        </p:nvSpPr>
        <p:spPr/>
        <p:txBody>
          <a:bodyPr/>
          <a:lstStyle/>
          <a:p>
            <a:endParaRPr lang="en-US" sz="1600" dirty="0"/>
          </a:p>
        </p:txBody>
      </p:sp>
      <p:pic>
        <p:nvPicPr>
          <p:cNvPr id="6146" name="Picture 2" descr="C:\Users\ivo\Desktop\djeca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64" y="3657600"/>
            <a:ext cx="7223125" cy="247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7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3608" y="274638"/>
            <a:ext cx="7890080" cy="1143000"/>
          </a:xfrm>
        </p:spPr>
        <p:txBody>
          <a:bodyPr/>
          <a:lstStyle/>
          <a:p>
            <a:pPr algn="l"/>
            <a:r>
              <a:rPr lang="hr-HR" dirty="0" smtClean="0"/>
              <a:t>Fama: IKT u poučavanju</a:t>
            </a:r>
            <a:endParaRPr lang="en-US" dirty="0"/>
          </a:p>
        </p:txBody>
      </p:sp>
      <p:sp>
        <p:nvSpPr>
          <p:cNvPr id="3" name="Rezervirano mjesto sadržaja 2"/>
          <p:cNvSpPr>
            <a:spLocks noGrp="1"/>
          </p:cNvSpPr>
          <p:nvPr>
            <p:ph idx="1"/>
          </p:nvPr>
        </p:nvSpPr>
        <p:spPr>
          <a:xfrm>
            <a:off x="457200" y="1772816"/>
            <a:ext cx="8229600" cy="4353347"/>
          </a:xfrm>
        </p:spPr>
        <p:txBody>
          <a:bodyPr/>
          <a:lstStyle/>
          <a:p>
            <a:r>
              <a:rPr lang="hr-HR" dirty="0" smtClean="0"/>
              <a:t>ne treba</a:t>
            </a:r>
          </a:p>
          <a:p>
            <a:r>
              <a:rPr lang="hr-HR" dirty="0" smtClean="0"/>
              <a:t>prvo mora </a:t>
            </a:r>
            <a:r>
              <a:rPr lang="hr-HR" b="1" dirty="0" smtClean="0"/>
              <a:t>biti dobar učitelj </a:t>
            </a:r>
            <a:r>
              <a:rPr lang="hr-HR" dirty="0" smtClean="0"/>
              <a:t>bez ičega</a:t>
            </a:r>
          </a:p>
          <a:p>
            <a:r>
              <a:rPr lang="hr-HR" dirty="0" smtClean="0"/>
              <a:t>a IKT koristi onda kad je to </a:t>
            </a:r>
          </a:p>
          <a:p>
            <a:pPr>
              <a:buNone/>
            </a:pPr>
            <a:r>
              <a:rPr lang="hr-HR" dirty="0" smtClean="0"/>
              <a:t>- najbolje rješenje</a:t>
            </a:r>
          </a:p>
          <a:p>
            <a:pPr>
              <a:buNone/>
            </a:pPr>
            <a:r>
              <a:rPr lang="hr-HR" dirty="0" smtClean="0"/>
              <a:t>- apsolutno nužno</a:t>
            </a:r>
          </a:p>
          <a:p>
            <a:pPr>
              <a:buNone/>
            </a:pPr>
            <a:r>
              <a:rPr lang="hr-HR" dirty="0" smtClean="0"/>
              <a:t>- nedvojbeno korisno</a:t>
            </a:r>
            <a:endParaRPr lang="en-US" dirty="0"/>
          </a:p>
        </p:txBody>
      </p:sp>
      <p:pic>
        <p:nvPicPr>
          <p:cNvPr id="7170" name="Picture 2" descr="C:\Users\ivo\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299" y="620688"/>
            <a:ext cx="2376264"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Fama: školska infrastruktura</a:t>
            </a:r>
            <a:endParaRPr lang="en-US" dirty="0"/>
          </a:p>
        </p:txBody>
      </p:sp>
      <p:sp>
        <p:nvSpPr>
          <p:cNvPr id="3" name="Rezervirano mjesto sadržaja 2"/>
          <p:cNvSpPr>
            <a:spLocks noGrp="1"/>
          </p:cNvSpPr>
          <p:nvPr>
            <p:ph idx="1"/>
          </p:nvPr>
        </p:nvSpPr>
        <p:spPr/>
        <p:txBody>
          <a:bodyPr>
            <a:normAutofit fontScale="92500" lnSpcReduction="10000"/>
          </a:bodyPr>
          <a:lstStyle/>
          <a:p>
            <a:pPr>
              <a:buFont typeface="Wingdings" panose="05000000000000000000" pitchFamily="2" charset="2"/>
              <a:buChar char="ü"/>
            </a:pPr>
            <a:r>
              <a:rPr lang="hr-HR" dirty="0" smtClean="0"/>
              <a:t>Ništa se ne može unaprijediti jer </a:t>
            </a:r>
            <a:r>
              <a:rPr lang="hr-HR" b="1" dirty="0" smtClean="0">
                <a:solidFill>
                  <a:srgbClr val="FF0000"/>
                </a:solidFill>
              </a:rPr>
              <a:t>škole nemaju IKT</a:t>
            </a:r>
          </a:p>
          <a:p>
            <a:pPr>
              <a:buFont typeface="Wingdings" panose="05000000000000000000" pitchFamily="2" charset="2"/>
              <a:buChar char="ü"/>
            </a:pPr>
            <a:r>
              <a:rPr lang="hr-HR" b="1" dirty="0" smtClean="0"/>
              <a:t>-</a:t>
            </a:r>
            <a:r>
              <a:rPr lang="hr-HR" b="1" dirty="0" smtClean="0">
                <a:solidFill>
                  <a:srgbClr val="FF0000"/>
                </a:solidFill>
              </a:rPr>
              <a:t> </a:t>
            </a:r>
            <a:r>
              <a:rPr lang="hr-HR" dirty="0" smtClean="0"/>
              <a:t>to nije najveći problem</a:t>
            </a:r>
          </a:p>
          <a:p>
            <a:pPr>
              <a:buFont typeface="Wingdings" panose="05000000000000000000" pitchFamily="2" charset="2"/>
              <a:buChar char="ü"/>
            </a:pPr>
            <a:r>
              <a:rPr lang="hr-HR" dirty="0" smtClean="0"/>
              <a:t>najveći problem je što </a:t>
            </a:r>
            <a:r>
              <a:rPr lang="hr-HR" b="1" dirty="0" smtClean="0"/>
              <a:t>djeca</a:t>
            </a:r>
            <a:r>
              <a:rPr lang="hr-HR" dirty="0" smtClean="0"/>
              <a:t> imaju</a:t>
            </a:r>
          </a:p>
          <a:p>
            <a:pPr>
              <a:buFont typeface="Wingdings" panose="05000000000000000000" pitchFamily="2" charset="2"/>
              <a:buChar char="ü"/>
            </a:pPr>
            <a:r>
              <a:rPr lang="hr-HR" dirty="0" smtClean="0"/>
              <a:t>i računalo i Internet</a:t>
            </a:r>
          </a:p>
          <a:p>
            <a:pPr>
              <a:buFont typeface="Wingdings" panose="05000000000000000000" pitchFamily="2" charset="2"/>
              <a:buChar char="ü"/>
            </a:pPr>
            <a:r>
              <a:rPr lang="hr-HR" dirty="0" smtClean="0"/>
              <a:t>i doma i </a:t>
            </a:r>
            <a:r>
              <a:rPr lang="hr-HR" b="1" dirty="0" smtClean="0"/>
              <a:t>u džepu</a:t>
            </a:r>
          </a:p>
          <a:p>
            <a:pPr>
              <a:buFont typeface="Wingdings" panose="05000000000000000000" pitchFamily="2" charset="2"/>
              <a:buChar char="ü"/>
            </a:pPr>
            <a:r>
              <a:rPr lang="hr-HR" dirty="0" smtClean="0"/>
              <a:t>ali </a:t>
            </a:r>
            <a:r>
              <a:rPr lang="hr-HR" b="1" dirty="0" smtClean="0"/>
              <a:t>ne znaju </a:t>
            </a:r>
            <a:r>
              <a:rPr lang="hr-HR" dirty="0" smtClean="0"/>
              <a:t>kako koristiti </a:t>
            </a:r>
            <a:r>
              <a:rPr lang="hr-HR" b="1" dirty="0" smtClean="0"/>
              <a:t>za učenje</a:t>
            </a:r>
          </a:p>
          <a:p>
            <a:pPr>
              <a:buFont typeface="Wingdings" panose="05000000000000000000" pitchFamily="2" charset="2"/>
              <a:buChar char="ü"/>
            </a:pPr>
            <a:r>
              <a:rPr lang="hr-HR" dirty="0" smtClean="0"/>
              <a:t>a ni </a:t>
            </a:r>
            <a:r>
              <a:rPr lang="hr-HR" b="1" dirty="0" smtClean="0"/>
              <a:t>učitelj im ne zna reći jer ni </a:t>
            </a:r>
            <a:r>
              <a:rPr lang="hr-HR" dirty="0" smtClean="0"/>
              <a:t>učitelj to ne koristi </a:t>
            </a:r>
            <a:r>
              <a:rPr lang="hr-HR" b="1" dirty="0" smtClean="0"/>
              <a:t>za svoje učenje</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Transformacija obrazovnog sustava</a:t>
            </a:r>
            <a:endParaRPr lang="en-US" dirty="0"/>
          </a:p>
        </p:txBody>
      </p:sp>
      <p:sp>
        <p:nvSpPr>
          <p:cNvPr id="3" name="Rezervirano mjesto sadržaja 2"/>
          <p:cNvSpPr>
            <a:spLocks noGrp="1"/>
          </p:cNvSpPr>
          <p:nvPr>
            <p:ph idx="1"/>
          </p:nvPr>
        </p:nvSpPr>
        <p:spPr/>
        <p:txBody>
          <a:bodyPr>
            <a:normAutofit fontScale="92500" lnSpcReduction="20000"/>
          </a:bodyPr>
          <a:lstStyle/>
          <a:p>
            <a:pPr>
              <a:buFont typeface="Wingdings" panose="05000000000000000000" pitchFamily="2" charset="2"/>
              <a:buChar char="ü"/>
            </a:pPr>
            <a:r>
              <a:rPr lang="hr-HR" b="1" dirty="0" smtClean="0"/>
              <a:t>nije</a:t>
            </a:r>
            <a:r>
              <a:rPr lang="hr-HR" dirty="0" smtClean="0"/>
              <a:t> u tome</a:t>
            </a:r>
          </a:p>
          <a:p>
            <a:pPr marL="539496" indent="-457200">
              <a:buFont typeface="Wingdings" panose="05000000000000000000" pitchFamily="2" charset="2"/>
              <a:buChar char="ü"/>
            </a:pPr>
            <a:r>
              <a:rPr lang="hr-HR" dirty="0" smtClean="0"/>
              <a:t>- </a:t>
            </a:r>
            <a:r>
              <a:rPr lang="hr-HR" b="1" dirty="0" smtClean="0"/>
              <a:t>što</a:t>
            </a:r>
            <a:r>
              <a:rPr lang="hr-HR" dirty="0" smtClean="0"/>
              <a:t> poučavamo</a:t>
            </a:r>
          </a:p>
          <a:p>
            <a:pPr marL="539496" indent="-457200">
              <a:buFont typeface="Wingdings" panose="05000000000000000000" pitchFamily="2" charset="2"/>
              <a:buChar char="ü"/>
            </a:pPr>
            <a:r>
              <a:rPr lang="hr-HR" dirty="0" smtClean="0"/>
              <a:t>- </a:t>
            </a:r>
            <a:r>
              <a:rPr lang="hr-HR" b="1" dirty="0" smtClean="0"/>
              <a:t>koliko</a:t>
            </a:r>
            <a:r>
              <a:rPr lang="hr-HR" dirty="0" smtClean="0"/>
              <a:t> gradiva je u predmetu</a:t>
            </a:r>
          </a:p>
          <a:p>
            <a:pPr marL="539496" indent="-457200">
              <a:buFont typeface="Wingdings" panose="05000000000000000000" pitchFamily="2" charset="2"/>
              <a:buChar char="ü"/>
            </a:pPr>
            <a:r>
              <a:rPr lang="hr-HR" dirty="0" smtClean="0"/>
              <a:t>- </a:t>
            </a:r>
            <a:r>
              <a:rPr lang="hr-HR" b="1" dirty="0" smtClean="0"/>
              <a:t>koliko dugo </a:t>
            </a:r>
            <a:r>
              <a:rPr lang="hr-HR" dirty="0" smtClean="0"/>
              <a:t>traje školovanje</a:t>
            </a:r>
          </a:p>
          <a:p>
            <a:pPr>
              <a:buFont typeface="Wingdings" panose="05000000000000000000" pitchFamily="2" charset="2"/>
              <a:buChar char="ü"/>
            </a:pPr>
            <a:r>
              <a:rPr lang="hr-HR" dirty="0" smtClean="0"/>
              <a:t>je li </a:t>
            </a:r>
            <a:r>
              <a:rPr lang="hr-HR" b="1" dirty="0" smtClean="0"/>
              <a:t>obvezno</a:t>
            </a:r>
          </a:p>
          <a:p>
            <a:pPr>
              <a:buFont typeface="Wingdings" panose="05000000000000000000" pitchFamily="2" charset="2"/>
              <a:buChar char="ü"/>
            </a:pPr>
            <a:endParaRPr lang="hr-HR" dirty="0" smtClean="0"/>
          </a:p>
          <a:p>
            <a:pPr>
              <a:buFont typeface="Wingdings" panose="05000000000000000000" pitchFamily="2" charset="2"/>
              <a:buChar char="ü"/>
            </a:pPr>
            <a:endParaRPr lang="hr-HR" dirty="0" smtClean="0"/>
          </a:p>
          <a:p>
            <a:pPr>
              <a:buFont typeface="Wingdings" panose="05000000000000000000" pitchFamily="2" charset="2"/>
              <a:buChar char="ü"/>
            </a:pPr>
            <a:r>
              <a:rPr lang="hr-HR" dirty="0" smtClean="0"/>
              <a:t>već u tome</a:t>
            </a:r>
          </a:p>
          <a:p>
            <a:pPr>
              <a:buFont typeface="Wingdings" panose="05000000000000000000" pitchFamily="2" charset="2"/>
              <a:buChar char="ü"/>
            </a:pPr>
            <a:r>
              <a:rPr lang="hr-HR" dirty="0" smtClean="0"/>
              <a:t>kako poučavamo</a:t>
            </a:r>
            <a:endParaRPr lang="en-US" dirty="0"/>
          </a:p>
        </p:txBody>
      </p:sp>
      <p:pic>
        <p:nvPicPr>
          <p:cNvPr id="8194" name="Picture 2" descr="C:\Users\ivo\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717032"/>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TotalTime>
  <Words>1750</Words>
  <Application>Microsoft Office PowerPoint</Application>
  <PresentationFormat>Prikaz na zaslonu (4:3)</PresentationFormat>
  <Paragraphs>316</Paragraphs>
  <Slides>64</Slides>
  <Notes>4</Notes>
  <HiddenSlides>0</HiddenSlides>
  <MMClips>0</MMClips>
  <ScaleCrop>false</ScaleCrop>
  <HeadingPairs>
    <vt:vector size="8" baseType="variant">
      <vt:variant>
        <vt:lpstr>Korišteni fontovi</vt:lpstr>
      </vt:variant>
      <vt:variant>
        <vt:i4>6</vt:i4>
      </vt:variant>
      <vt:variant>
        <vt:lpstr>Tema</vt:lpstr>
      </vt:variant>
      <vt:variant>
        <vt:i4>1</vt:i4>
      </vt:variant>
      <vt:variant>
        <vt:lpstr>Uloženi OLE poslužitelji</vt:lpstr>
      </vt:variant>
      <vt:variant>
        <vt:i4>1</vt:i4>
      </vt:variant>
      <vt:variant>
        <vt:lpstr>Naslovi slajdova</vt:lpstr>
      </vt:variant>
      <vt:variant>
        <vt:i4>64</vt:i4>
      </vt:variant>
    </vt:vector>
  </HeadingPairs>
  <TitlesOfParts>
    <vt:vector size="72" baseType="lpstr">
      <vt:lpstr>Arial</vt:lpstr>
      <vt:lpstr>Book Antiqua</vt:lpstr>
      <vt:lpstr>Calibri</vt:lpstr>
      <vt:lpstr>Open Sans</vt:lpstr>
      <vt:lpstr>Times New Roman</vt:lpstr>
      <vt:lpstr>Wingdings</vt:lpstr>
      <vt:lpstr>Tema sustava Office</vt:lpstr>
      <vt:lpstr>Prezentacija</vt:lpstr>
      <vt:lpstr>UČIMO UČITI Teorije učenja</vt:lpstr>
      <vt:lpstr>PREDAVANJE</vt:lpstr>
      <vt:lpstr>Nova znanja: Znate li…</vt:lpstr>
      <vt:lpstr>PowerPointova prezentacija</vt:lpstr>
      <vt:lpstr>PowerPointova prezentacija</vt:lpstr>
      <vt:lpstr>Fama</vt:lpstr>
      <vt:lpstr>Fama: IKT u poučavanju</vt:lpstr>
      <vt:lpstr>Fama: školska infrastruktura</vt:lpstr>
      <vt:lpstr>Transformacija obrazovnog sustava</vt:lpstr>
      <vt:lpstr>Metode poučavanja</vt:lpstr>
      <vt:lpstr>PowerPointova prezentacija</vt:lpstr>
      <vt:lpstr>PowerPointova prezentacija</vt:lpstr>
      <vt:lpstr>Nove metode učenja</vt:lpstr>
      <vt:lpstr>A kad poželite mijenjati svoje poučavanje</vt:lpstr>
      <vt:lpstr>PowerPointova prezentacija</vt:lpstr>
      <vt:lpstr>PowerPointova prezentacija</vt:lpstr>
      <vt:lpstr>ZAKLJUČNO O METODAMA</vt:lpstr>
      <vt:lpstr>Društvo</vt:lpstr>
      <vt:lpstr>LITERATURA</vt:lpstr>
      <vt:lpstr>PowerPointova prezentacija</vt:lpstr>
      <vt:lpstr>PowerPointova prezentacija</vt:lpstr>
      <vt:lpstr>QR kodovi u nastavi</vt:lpstr>
      <vt:lpstr>Što su QR kodovi?</vt:lpstr>
      <vt:lpstr>…još nešto o QR kodovima</vt:lpstr>
      <vt:lpstr>Svakodnevica s QR kodovima</vt:lpstr>
      <vt:lpstr>PowerPointova prezentacija</vt:lpstr>
      <vt:lpstr>QR kodovi u knjižnici</vt:lpstr>
      <vt:lpstr>PowerPointova prezentacija</vt:lpstr>
      <vt:lpstr>Ideje: QR kodovi u nastavi</vt:lpstr>
      <vt:lpstr>Izrada QR kodova</vt:lpstr>
      <vt:lpstr>Alati…</vt:lpstr>
      <vt:lpstr>Aplikacije za čitanje</vt:lpstr>
      <vt:lpstr>PowerPointova prezentacija</vt:lpstr>
      <vt:lpstr>PowerPointova prezentacija</vt:lpstr>
      <vt:lpstr>Primjer foto priče</vt:lpstr>
      <vt:lpstr>PowerPointova prezentacija</vt:lpstr>
      <vt:lpstr>PowerPointova prezentacija</vt:lpstr>
      <vt:lpstr>Plickers</vt:lpstr>
      <vt:lpstr>Danas…</vt:lpstr>
      <vt:lpstr>Plickers</vt:lpstr>
      <vt:lpstr>PowerPointova prezentacija</vt:lpstr>
      <vt:lpstr>PowerPointova prezentacija</vt:lpstr>
      <vt:lpstr>Kako početi?</vt:lpstr>
      <vt:lpstr>Korak 2.</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Nakon završetka kviza, ankete…… možeš vidjeti statistiku odgovora.</vt:lpstr>
      <vt:lpstr>Za kraj…</vt:lpstr>
      <vt:lpstr>Projektni Zadatak  </vt:lpstr>
      <vt:lpstr>Primjer knjige snimanja: </vt:lpstr>
      <vt:lpstr>PowerPointova prezentacija</vt:lpstr>
      <vt:lpstr>Zaključak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UČIMO UČITI</dc:title>
  <dc:creator>Marijana</dc:creator>
  <cp:lastModifiedBy>KNJIZNICA</cp:lastModifiedBy>
  <cp:revision>244</cp:revision>
  <dcterms:created xsi:type="dcterms:W3CDTF">2015-08-27T14:25:13Z</dcterms:created>
  <dcterms:modified xsi:type="dcterms:W3CDTF">2017-11-16T09:39:14Z</dcterms:modified>
</cp:coreProperties>
</file>