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DF84-6FE6-4ED1-A952-E3B5F31A3818}" type="datetimeFigureOut">
              <a:rPr lang="sr-Latn-CS" smtClean="0"/>
              <a:pPr/>
              <a:t>5.1.2025.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E9D2-8E77-4A3B-A1D3-1FEFE1A8CA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DF84-6FE6-4ED1-A952-E3B5F31A3818}" type="datetimeFigureOut">
              <a:rPr lang="sr-Latn-CS" smtClean="0"/>
              <a:pPr/>
              <a:t>5.1.2025.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E9D2-8E77-4A3B-A1D3-1FEFE1A8CA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DF84-6FE6-4ED1-A952-E3B5F31A3818}" type="datetimeFigureOut">
              <a:rPr lang="sr-Latn-CS" smtClean="0"/>
              <a:pPr/>
              <a:t>5.1.2025.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E9D2-8E77-4A3B-A1D3-1FEFE1A8CA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DF84-6FE6-4ED1-A952-E3B5F31A3818}" type="datetimeFigureOut">
              <a:rPr lang="sr-Latn-CS" smtClean="0"/>
              <a:pPr/>
              <a:t>5.1.2025.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E9D2-8E77-4A3B-A1D3-1FEFE1A8CA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DF84-6FE6-4ED1-A952-E3B5F31A3818}" type="datetimeFigureOut">
              <a:rPr lang="sr-Latn-CS" smtClean="0"/>
              <a:pPr/>
              <a:t>5.1.2025.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E9D2-8E77-4A3B-A1D3-1FEFE1A8CA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DF84-6FE6-4ED1-A952-E3B5F31A3818}" type="datetimeFigureOut">
              <a:rPr lang="sr-Latn-CS" smtClean="0"/>
              <a:pPr/>
              <a:t>5.1.2025.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E9D2-8E77-4A3B-A1D3-1FEFE1A8CA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DF84-6FE6-4ED1-A952-E3B5F31A3818}" type="datetimeFigureOut">
              <a:rPr lang="sr-Latn-CS" smtClean="0"/>
              <a:pPr/>
              <a:t>5.1.2025.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E9D2-8E77-4A3B-A1D3-1FEFE1A8CA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DF84-6FE6-4ED1-A952-E3B5F31A3818}" type="datetimeFigureOut">
              <a:rPr lang="sr-Latn-CS" smtClean="0"/>
              <a:pPr/>
              <a:t>5.1.2025.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E9D2-8E77-4A3B-A1D3-1FEFE1A8CA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DF84-6FE6-4ED1-A952-E3B5F31A3818}" type="datetimeFigureOut">
              <a:rPr lang="sr-Latn-CS" smtClean="0"/>
              <a:pPr/>
              <a:t>5.1.2025.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E9D2-8E77-4A3B-A1D3-1FEFE1A8CA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DF84-6FE6-4ED1-A952-E3B5F31A3818}" type="datetimeFigureOut">
              <a:rPr lang="sr-Latn-CS" smtClean="0"/>
              <a:pPr/>
              <a:t>5.1.2025.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E9D2-8E77-4A3B-A1D3-1FEFE1A8CA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DF84-6FE6-4ED1-A952-E3B5F31A3818}" type="datetimeFigureOut">
              <a:rPr lang="sr-Latn-CS" smtClean="0"/>
              <a:pPr/>
              <a:t>5.1.2025.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E9D2-8E77-4A3B-A1D3-1FEFE1A8CA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0DF84-6FE6-4ED1-A952-E3B5F31A3818}" type="datetimeFigureOut">
              <a:rPr lang="sr-Latn-CS" smtClean="0"/>
              <a:pPr/>
              <a:t>5.1.2025.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1E9D2-8E77-4A3B-A1D3-1FEFE1A8CA4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Informatika\Desktop\danube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2227269"/>
          </a:xfrm>
        </p:spPr>
        <p:txBody>
          <a:bodyPr>
            <a:normAutofit/>
          </a:bodyPr>
          <a:lstStyle/>
          <a:p>
            <a:r>
              <a:rPr lang="hr-HR" sz="6000" b="1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DUNAV – rijeka koja spaja</a:t>
            </a:r>
          </a:p>
        </p:txBody>
      </p:sp>
      <p:pic>
        <p:nvPicPr>
          <p:cNvPr id="1026" name="Picture 2" descr="C:\Users\Informatika\Desktop\dunav\Karte_Don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5754687" cy="3187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779912" y="3140968"/>
            <a:ext cx="53640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Lucida Calligraphy" pitchFamily="66" charset="0"/>
              </a:rPr>
              <a:t>„Duboka noć. Tišina. Klepeće mlin…</a:t>
            </a:r>
          </a:p>
          <a:p>
            <a:r>
              <a:rPr lang="hr-HR" sz="2800" dirty="0">
                <a:latin typeface="Lucida Calligraphy" pitchFamily="66" charset="0"/>
              </a:rPr>
              <a:t>Čekam na drhtaj nutrine, </a:t>
            </a:r>
          </a:p>
          <a:p>
            <a:r>
              <a:rPr lang="hr-HR" sz="2800" dirty="0">
                <a:latin typeface="Lucida Calligraphy" pitchFamily="66" charset="0"/>
              </a:rPr>
              <a:t>Na slutnju…</a:t>
            </a:r>
          </a:p>
          <a:p>
            <a:r>
              <a:rPr lang="hr-HR" sz="2800" dirty="0">
                <a:latin typeface="Lucida Calligraphy" pitchFamily="66" charset="0"/>
              </a:rPr>
              <a:t>Čuju se ljudi. I oni čeznu i ljube,</a:t>
            </a:r>
          </a:p>
          <a:p>
            <a:r>
              <a:rPr lang="hr-HR" sz="2800" dirty="0">
                <a:latin typeface="Lucida Calligraphy" pitchFamily="66" charset="0"/>
              </a:rPr>
              <a:t>I oni umiru, teže i zovu,…“</a:t>
            </a:r>
            <a:endParaRPr lang="hr-HR" dirty="0">
              <a:latin typeface="Lucida Calligraphy" pitchFamily="66" charset="0"/>
            </a:endParaRPr>
          </a:p>
          <a:p>
            <a:pPr algn="r"/>
            <a:r>
              <a:rPr lang="hr-HR" dirty="0">
                <a:latin typeface="Lucida Calligraphy" pitchFamily="66" charset="0"/>
              </a:rPr>
              <a:t>Julije </a:t>
            </a:r>
            <a:r>
              <a:rPr lang="hr-HR" dirty="0" err="1">
                <a:latin typeface="Lucida Calligraphy" pitchFamily="66" charset="0"/>
              </a:rPr>
              <a:t>Benešić</a:t>
            </a:r>
            <a:r>
              <a:rPr lang="hr-HR" dirty="0">
                <a:latin typeface="Lucida Calligraphy" pitchFamily="66" charset="0"/>
              </a:rPr>
              <a:t>, Na Dunavu</a:t>
            </a:r>
          </a:p>
        </p:txBody>
      </p:sp>
      <p:pic>
        <p:nvPicPr>
          <p:cNvPr id="2050" name="Picture 2" descr="C:\Users\Informatika\Desktop\dunav\RG-1687-004.jpg"/>
          <p:cNvPicPr>
            <a:picLocks noChangeAspect="1" noChangeArrowheads="1"/>
          </p:cNvPicPr>
          <p:nvPr/>
        </p:nvPicPr>
        <p:blipFill>
          <a:blip r:embed="rId2" cstate="print"/>
          <a:srcRect l="4286" t="11108" r="38490" b="6690"/>
          <a:stretch>
            <a:fillRect/>
          </a:stretch>
        </p:blipFill>
        <p:spPr bwMode="auto">
          <a:xfrm>
            <a:off x="0" y="3284984"/>
            <a:ext cx="3702058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Informatika\Desktop\dunav\Tri-osobe-ozlijedene-u-sudaru-austrijskog-broda-i-cetiri-manja-plovila-na-Dunavu_ca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255" y="0"/>
            <a:ext cx="4336745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Informatika\Desktop\dunav\1172.PICT0834.JPG"/>
          <p:cNvPicPr>
            <a:picLocks noChangeAspect="1" noChangeArrowheads="1"/>
          </p:cNvPicPr>
          <p:nvPr/>
        </p:nvPicPr>
        <p:blipFill>
          <a:blip r:embed="rId4" cstate="print"/>
          <a:srcRect t="7476" r="9838" b="16925"/>
          <a:stretch>
            <a:fillRect/>
          </a:stretch>
        </p:blipFill>
        <p:spPr bwMode="auto">
          <a:xfrm>
            <a:off x="0" y="0"/>
            <a:ext cx="457972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9563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27584" y="4149080"/>
            <a:ext cx="76438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Lucida Calligraphy" pitchFamily="66" charset="0"/>
              </a:rPr>
              <a:t> „I te sam noći preplivao Dunav,</a:t>
            </a:r>
          </a:p>
          <a:p>
            <a:r>
              <a:rPr lang="hr-HR" sz="2800" dirty="0">
                <a:latin typeface="Lucida Calligraphy" pitchFamily="66" charset="0"/>
              </a:rPr>
              <a:t>dubok i strašan,</a:t>
            </a:r>
          </a:p>
          <a:p>
            <a:r>
              <a:rPr lang="hr-HR" sz="2800" dirty="0">
                <a:latin typeface="Lucida Calligraphy" pitchFamily="66" charset="0"/>
              </a:rPr>
              <a:t>oprosti velika reko,</a:t>
            </a:r>
          </a:p>
          <a:p>
            <a:r>
              <a:rPr lang="hr-HR" sz="2800" dirty="0">
                <a:latin typeface="Lucida Calligraphy" pitchFamily="66" charset="0"/>
              </a:rPr>
              <a:t>al ja sam morao preko.“</a:t>
            </a:r>
          </a:p>
          <a:p>
            <a:pPr algn="r"/>
            <a:endParaRPr lang="hr-HR" dirty="0">
              <a:latin typeface="Lucida Calligraphy" pitchFamily="66" charset="0"/>
            </a:endParaRPr>
          </a:p>
          <a:p>
            <a:pPr algn="r"/>
            <a:r>
              <a:rPr lang="hr-HR" dirty="0">
                <a:latin typeface="Lucida Calligraphy" pitchFamily="66" charset="0"/>
              </a:rPr>
              <a:t>Đorđe Balašević, Noć kad sam preplivao Dunav</a:t>
            </a:r>
          </a:p>
        </p:txBody>
      </p:sp>
      <p:pic>
        <p:nvPicPr>
          <p:cNvPr id="4099" name="Picture 3" descr="C:\Users\Informatika\Desktop\dunav\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056000" cy="395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887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Informatika\Desktop\dunav\dscf0391z.jpg"/>
          <p:cNvPicPr>
            <a:picLocks noChangeAspect="1" noChangeArrowheads="1"/>
          </p:cNvPicPr>
          <p:nvPr/>
        </p:nvPicPr>
        <p:blipFill>
          <a:blip r:embed="rId2" cstate="print"/>
          <a:srcRect t="27321" b="24408"/>
          <a:stretch>
            <a:fillRect/>
          </a:stretch>
        </p:blipFill>
        <p:spPr bwMode="auto">
          <a:xfrm>
            <a:off x="194488" y="3140968"/>
            <a:ext cx="8949512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Informatika\Desktop\dunav\Duna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0" y="0"/>
            <a:ext cx="4530328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niOkvir 1"/>
          <p:cNvSpPr txBox="1"/>
          <p:nvPr/>
        </p:nvSpPr>
        <p:spPr>
          <a:xfrm>
            <a:off x="1583160" y="5349895"/>
            <a:ext cx="75608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Lucida Calligraphy" pitchFamily="66" charset="0"/>
              </a:rPr>
              <a:t>„Teci Dravo, Savo teci,</a:t>
            </a:r>
            <a:br>
              <a:rPr lang="hr-HR" sz="2800" b="1" dirty="0">
                <a:latin typeface="Lucida Calligraphy" pitchFamily="66" charset="0"/>
              </a:rPr>
            </a:br>
            <a:r>
              <a:rPr lang="hr-HR" sz="2800" b="1" dirty="0">
                <a:latin typeface="Lucida Calligraphy" pitchFamily="66" charset="0"/>
              </a:rPr>
              <a:t>Nit' ti Dunav silu gubi…“</a:t>
            </a:r>
          </a:p>
          <a:p>
            <a:endParaRPr lang="hr-HR" dirty="0"/>
          </a:p>
          <a:p>
            <a:pPr algn="r"/>
            <a:r>
              <a:rPr lang="hr-HR" dirty="0">
                <a:latin typeface="Lucida Calligraphy" pitchFamily="66" charset="0"/>
              </a:rPr>
              <a:t>Antun Mihanović, Lijepa naša domovino</a:t>
            </a:r>
          </a:p>
        </p:txBody>
      </p:sp>
      <p:pic>
        <p:nvPicPr>
          <p:cNvPr id="5123" name="Picture 3" descr="C:\Users\Informatika\Desktop\dunav\Dunav.jpg"/>
          <p:cNvPicPr>
            <a:picLocks noChangeAspect="1" noChangeArrowheads="1"/>
          </p:cNvPicPr>
          <p:nvPr/>
        </p:nvPicPr>
        <p:blipFill>
          <a:blip r:embed="rId4" cstate="print"/>
          <a:srcRect l="5028"/>
          <a:stretch>
            <a:fillRect/>
          </a:stretch>
        </p:blipFill>
        <p:spPr bwMode="auto">
          <a:xfrm>
            <a:off x="0" y="0"/>
            <a:ext cx="4750941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942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nformatika\Desktop\dunav\k2lpjs.jpg"/>
          <p:cNvPicPr>
            <a:picLocks noChangeAspect="1" noChangeArrowheads="1"/>
          </p:cNvPicPr>
          <p:nvPr/>
        </p:nvPicPr>
        <p:blipFill>
          <a:blip r:embed="rId2" cstate="print"/>
          <a:srcRect l="2751" t="2751" r="3696" b="5704"/>
          <a:stretch>
            <a:fillRect/>
          </a:stretch>
        </p:blipFill>
        <p:spPr bwMode="auto">
          <a:xfrm>
            <a:off x="4572000" y="260648"/>
            <a:ext cx="4572000" cy="286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niOkvir 1"/>
          <p:cNvSpPr txBox="1"/>
          <p:nvPr/>
        </p:nvSpPr>
        <p:spPr>
          <a:xfrm>
            <a:off x="179512" y="179249"/>
            <a:ext cx="460851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Lucida Calligraphy" pitchFamily="66" charset="0"/>
              </a:rPr>
              <a:t>„Ljubav živi za te Vukovare</a:t>
            </a:r>
            <a:br>
              <a:rPr lang="hr-HR" sz="2800" dirty="0">
                <a:latin typeface="Lucida Calligraphy" pitchFamily="66" charset="0"/>
              </a:rPr>
            </a:br>
            <a:r>
              <a:rPr lang="hr-HR" sz="2800" dirty="0">
                <a:latin typeface="Lucida Calligraphy" pitchFamily="66" charset="0"/>
              </a:rPr>
              <a:t>i dunavske vode plave</a:t>
            </a:r>
            <a:br>
              <a:rPr lang="hr-HR" sz="2800" dirty="0">
                <a:latin typeface="Lucida Calligraphy" pitchFamily="66" charset="0"/>
              </a:rPr>
            </a:br>
            <a:r>
              <a:rPr lang="hr-HR" sz="2800" dirty="0">
                <a:latin typeface="Lucida Calligraphy" pitchFamily="66" charset="0"/>
              </a:rPr>
              <a:t>neće prestat, neće</a:t>
            </a:r>
            <a:br>
              <a:rPr lang="hr-HR" sz="2800" dirty="0">
                <a:latin typeface="Lucida Calligraphy" pitchFamily="66" charset="0"/>
              </a:rPr>
            </a:br>
            <a:r>
              <a:rPr lang="hr-HR" sz="2800" dirty="0">
                <a:latin typeface="Lucida Calligraphy" pitchFamily="66" charset="0"/>
              </a:rPr>
              <a:t>i kad sudba odvede me dalje.</a:t>
            </a:r>
            <a:br>
              <a:rPr lang="hr-HR" sz="2800" dirty="0">
                <a:latin typeface="Lucida Calligraphy" pitchFamily="66" charset="0"/>
              </a:rPr>
            </a:br>
            <a:r>
              <a:rPr lang="hr-HR" sz="2800" dirty="0">
                <a:latin typeface="Lucida Calligraphy" pitchFamily="66" charset="0"/>
              </a:rPr>
              <a:t>Kraj Dunava </a:t>
            </a:r>
            <a:r>
              <a:rPr lang="hr-HR" sz="2800" dirty="0" err="1">
                <a:latin typeface="Lucida Calligraphy" pitchFamily="66" charset="0"/>
              </a:rPr>
              <a:t>osta</a:t>
            </a:r>
            <a:r>
              <a:rPr lang="hr-HR" sz="2800" dirty="0">
                <a:latin typeface="Lucida Calligraphy" pitchFamily="66" charset="0"/>
              </a:rPr>
              <a:t> mladost moja</a:t>
            </a:r>
            <a:br>
              <a:rPr lang="hr-HR" sz="2800" dirty="0">
                <a:latin typeface="Lucida Calligraphy" pitchFamily="66" charset="0"/>
              </a:rPr>
            </a:br>
            <a:r>
              <a:rPr lang="hr-HR" sz="2800" dirty="0">
                <a:latin typeface="Lucida Calligraphy" pitchFamily="66" charset="0"/>
              </a:rPr>
              <a:t>bijela čista, kao bijela boja,</a:t>
            </a:r>
            <a:br>
              <a:rPr lang="hr-HR" sz="2800" dirty="0">
                <a:latin typeface="Lucida Calligraphy" pitchFamily="66" charset="0"/>
              </a:rPr>
            </a:br>
            <a:r>
              <a:rPr lang="hr-HR" sz="2800" dirty="0">
                <a:latin typeface="Lucida Calligraphy" pitchFamily="66" charset="0"/>
              </a:rPr>
              <a:t>sad daleko starost prevladava</a:t>
            </a:r>
            <a:br>
              <a:rPr lang="hr-HR" sz="2800" dirty="0">
                <a:latin typeface="Lucida Calligraphy" pitchFamily="66" charset="0"/>
              </a:rPr>
            </a:br>
            <a:r>
              <a:rPr lang="hr-HR" sz="2800" dirty="0">
                <a:latin typeface="Lucida Calligraphy" pitchFamily="66" charset="0"/>
              </a:rPr>
              <a:t>plavu boju još mi srce sanja…“</a:t>
            </a:r>
          </a:p>
          <a:p>
            <a:endParaRPr lang="hr-HR" dirty="0">
              <a:latin typeface="Lucida Calligraphy" pitchFamily="66" charset="0"/>
            </a:endParaRPr>
          </a:p>
          <a:p>
            <a:pPr algn="r"/>
            <a:r>
              <a:rPr lang="hr-HR" dirty="0">
                <a:latin typeface="Lucida Calligraphy" pitchFamily="66" charset="0"/>
              </a:rPr>
              <a:t>Nepoznati autor</a:t>
            </a:r>
          </a:p>
        </p:txBody>
      </p:sp>
      <p:pic>
        <p:nvPicPr>
          <p:cNvPr id="7172" name="Picture 4" descr="C:\Users\Informatika\Desktop\dunav\2844.PICT0831.JPG"/>
          <p:cNvPicPr>
            <a:picLocks noChangeAspect="1" noChangeArrowheads="1"/>
          </p:cNvPicPr>
          <p:nvPr/>
        </p:nvPicPr>
        <p:blipFill>
          <a:blip r:embed="rId3" cstate="print"/>
          <a:srcRect l="3932" t="15350" r="3932" b="16926"/>
          <a:stretch>
            <a:fillRect/>
          </a:stretch>
        </p:blipFill>
        <p:spPr bwMode="auto">
          <a:xfrm>
            <a:off x="4572000" y="3717032"/>
            <a:ext cx="4572000" cy="252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998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15616" y="4365104"/>
            <a:ext cx="72866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Lucida Calligraphy" pitchFamily="66" charset="0"/>
              </a:rPr>
              <a:t>„Pokaži mi, gdje Dunav ljubi nebo,</a:t>
            </a:r>
          </a:p>
          <a:p>
            <a:r>
              <a:rPr lang="hr-HR" sz="2800" dirty="0">
                <a:latin typeface="Lucida Calligraphy" pitchFamily="66" charset="0"/>
              </a:rPr>
              <a:t>O zašto smo sada toliko daleko! „</a:t>
            </a:r>
          </a:p>
          <a:p>
            <a:pPr algn="r"/>
            <a:endParaRPr lang="hr-HR" dirty="0">
              <a:latin typeface="Lucida Calligraphy" pitchFamily="66" charset="0"/>
            </a:endParaRPr>
          </a:p>
          <a:p>
            <a:pPr algn="r"/>
            <a:r>
              <a:rPr lang="hr-HR" dirty="0">
                <a:latin typeface="Lucida Calligraphy" pitchFamily="66" charset="0"/>
              </a:rPr>
              <a:t>Josipa Lisac</a:t>
            </a:r>
          </a:p>
        </p:txBody>
      </p:sp>
      <p:pic>
        <p:nvPicPr>
          <p:cNvPr id="3074" name="Picture 2" descr="C:\Users\Informatika\Desktop\dunav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39"/>
            <a:ext cx="9108000" cy="328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363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14348" y="642918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Lucida Calligraphy" pitchFamily="66" charset="0"/>
              </a:rPr>
              <a:t>DUNAV …  RAJSKA RIJEKA</a:t>
            </a:r>
          </a:p>
        </p:txBody>
      </p:sp>
      <p:pic>
        <p:nvPicPr>
          <p:cNvPr id="6146" name="Picture 2" descr="C:\Users\Informatika\Desktop\dunav\2012_11_22_3_33518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620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165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59632" y="5589240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Lucida Calligraphy" pitchFamily="66" charset="0"/>
              </a:rPr>
              <a:t>„Dunav je car među rijekama!“</a:t>
            </a:r>
          </a:p>
          <a:p>
            <a:pPr algn="r"/>
            <a:endParaRPr lang="hr-HR" dirty="0">
              <a:latin typeface="Lucida Calligraphy" pitchFamily="66" charset="0"/>
            </a:endParaRPr>
          </a:p>
          <a:p>
            <a:pPr algn="r"/>
            <a:r>
              <a:rPr lang="hr-HR" dirty="0">
                <a:latin typeface="Lucida Calligraphy" pitchFamily="66" charset="0"/>
              </a:rPr>
              <a:t>Napoleon</a:t>
            </a:r>
          </a:p>
        </p:txBody>
      </p:sp>
      <p:pic>
        <p:nvPicPr>
          <p:cNvPr id="8194" name="Picture 2" descr="C:\Users\Informatika\Desktop\dunav\normal_poplava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451764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Informatika\Desktop\dunav\vukovar_poplava_cx_d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090" y="0"/>
            <a:ext cx="445091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Informatika\Desktop\dunav\vukovar20100613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 descr="C:\Users\Informatika\Desktop\dunav\vukovarfx1.jpg"/>
          <p:cNvPicPr>
            <a:picLocks noChangeAspect="1" noChangeArrowheads="1"/>
          </p:cNvPicPr>
          <p:nvPr/>
        </p:nvPicPr>
        <p:blipFill>
          <a:blip r:embed="rId5" cstate="print"/>
          <a:srcRect t="18011"/>
          <a:stretch>
            <a:fillRect/>
          </a:stretch>
        </p:blipFill>
        <p:spPr bwMode="auto">
          <a:xfrm>
            <a:off x="3923928" y="2636912"/>
            <a:ext cx="506467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196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4283968" y="0"/>
            <a:ext cx="48600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Lucida Calligraphy" pitchFamily="66" charset="0"/>
              </a:rPr>
              <a:t>„Dunav je  rijeka na kojoj se križaju i miješaju razni narodi… Europska priča -  to je rijeka nekoliko raznih prijestolnica…“</a:t>
            </a:r>
          </a:p>
          <a:p>
            <a:endParaRPr lang="hr-HR" dirty="0">
              <a:latin typeface="Lucida Calligraphy" pitchFamily="66" charset="0"/>
            </a:endParaRPr>
          </a:p>
          <a:p>
            <a:pPr algn="r"/>
            <a:r>
              <a:rPr lang="hr-HR" dirty="0" err="1">
                <a:latin typeface="Lucida Calligraphy" pitchFamily="66" charset="0"/>
              </a:rPr>
              <a:t>Claudio</a:t>
            </a:r>
            <a:r>
              <a:rPr lang="hr-HR" dirty="0">
                <a:latin typeface="Lucida Calligraphy" pitchFamily="66" charset="0"/>
              </a:rPr>
              <a:t> </a:t>
            </a:r>
            <a:r>
              <a:rPr lang="hr-HR" dirty="0" err="1">
                <a:latin typeface="Lucida Calligraphy" pitchFamily="66" charset="0"/>
              </a:rPr>
              <a:t>Magris</a:t>
            </a:r>
            <a:r>
              <a:rPr lang="hr-HR" dirty="0">
                <a:latin typeface="Lucida Calligraphy" pitchFamily="66" charset="0"/>
              </a:rPr>
              <a:t>, Dunav</a:t>
            </a:r>
          </a:p>
        </p:txBody>
      </p:sp>
      <p:pic>
        <p:nvPicPr>
          <p:cNvPr id="10249" name="Picture 9" descr="C:\Users\Informatika\Desktop\dunav\Delta_Dun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320000" cy="243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0" descr="C:\Users\Informatika\Desktop\dunav\1005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1" name="Picture 11" descr="C:\Users\Informatika\Desktop\dunav\ilok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4320000" cy="288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887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9512" y="1"/>
            <a:ext cx="44644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Lucida Calligraphy" pitchFamily="66" charset="0"/>
              </a:rPr>
              <a:t>„Dunav izvire na laganim, blagim padinama planine </a:t>
            </a:r>
            <a:r>
              <a:rPr lang="hr-HR" sz="2800" dirty="0" err="1">
                <a:latin typeface="Lucida Calligraphy" pitchFamily="66" charset="0"/>
              </a:rPr>
              <a:t>Abnobe</a:t>
            </a:r>
            <a:r>
              <a:rPr lang="hr-HR" sz="2800" dirty="0">
                <a:latin typeface="Lucida Calligraphy" pitchFamily="66" charset="0"/>
              </a:rPr>
              <a:t>, prolazi kroz mnoge narode, i najzad se, u šest rukavca, probija u Crno more, a sedmi rukavac se gubi u močvarama.“</a:t>
            </a:r>
          </a:p>
          <a:p>
            <a:r>
              <a:rPr lang="hr-HR" dirty="0"/>
              <a:t> </a:t>
            </a:r>
            <a:r>
              <a:rPr lang="hr-HR" dirty="0" err="1">
                <a:latin typeface="Lucida Calligraphy" pitchFamily="66" charset="0"/>
              </a:rPr>
              <a:t>Tacit</a:t>
            </a:r>
            <a:endParaRPr lang="hr-HR" dirty="0">
              <a:latin typeface="Lucida Calligraphy" pitchFamily="66" charset="0"/>
            </a:endParaRPr>
          </a:p>
        </p:txBody>
      </p:sp>
      <p:pic>
        <p:nvPicPr>
          <p:cNvPr id="4" name="Picture 6" descr="C:\Users\Informatika\Desktop\dunav\23-bec-dunav-vel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76600"/>
            <a:ext cx="4320000" cy="23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C:\Users\Informatika\Desktop\dunav\budimpe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00" y="3933056"/>
            <a:ext cx="4320000" cy="268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Informatika\Desktop\dunav\Ulm2-mid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000" y="0"/>
            <a:ext cx="4320000" cy="344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4446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79512" y="260648"/>
            <a:ext cx="8784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Lucida Calligraphy" pitchFamily="66" charset="0"/>
              </a:rPr>
              <a:t>„Svaka obitelj koja drži do sebe, otići će u kolovozu na veliki – možda posljednji u godini – zajednički izlet. </a:t>
            </a:r>
          </a:p>
          <a:p>
            <a:r>
              <a:rPr lang="hr-HR" sz="2800" dirty="0">
                <a:latin typeface="Lucida Calligraphy" pitchFamily="66" charset="0"/>
              </a:rPr>
              <a:t>Ostat će na Dunavu cio dan, tamo će jesti i skupa, i to složni, a ne kao inače.“</a:t>
            </a:r>
          </a:p>
          <a:p>
            <a:pPr algn="r"/>
            <a:endParaRPr lang="hr-HR" dirty="0">
              <a:latin typeface="Lucida Calligraphy" pitchFamily="66" charset="0"/>
            </a:endParaRPr>
          </a:p>
          <a:p>
            <a:pPr algn="r"/>
            <a:r>
              <a:rPr lang="hr-HR" dirty="0">
                <a:latin typeface="Lucida Calligraphy" pitchFamily="66" charset="0"/>
              </a:rPr>
              <a:t>Pavao </a:t>
            </a:r>
            <a:r>
              <a:rPr lang="hr-HR" dirty="0" err="1">
                <a:latin typeface="Lucida Calligraphy" pitchFamily="66" charset="0"/>
              </a:rPr>
              <a:t>Pavličić</a:t>
            </a:r>
            <a:r>
              <a:rPr lang="hr-HR" dirty="0">
                <a:latin typeface="Lucida Calligraphy" pitchFamily="66" charset="0"/>
              </a:rPr>
              <a:t>, Dunav</a:t>
            </a:r>
          </a:p>
        </p:txBody>
      </p:sp>
      <p:pic>
        <p:nvPicPr>
          <p:cNvPr id="2050" name="Picture 2" descr="C:\Users\Informatika\Desktop\dunav\Stara_sl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558736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Informatika\Desktop\dunav\normal_a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320000" cy="284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danub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296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7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9512" y="3933056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Lucida Calligraphy" pitchFamily="66" charset="0"/>
              </a:rPr>
              <a:t>„ U takvim se trenucima čovjeku odjednom objasni da ni grad ne stoji kraj Dunava samo tako, da bismo se mi mogli kupati i loviti panjeve, nego da između grada i rijeke mora postojati dublja veza, da je grad tu zato što mu je Dunav potreban, zato što ne može bez njega.“</a:t>
            </a:r>
            <a:endParaRPr lang="hr-HR" dirty="0">
              <a:latin typeface="Lucida Calligraphy" pitchFamily="66" charset="0"/>
            </a:endParaRPr>
          </a:p>
          <a:p>
            <a:pPr algn="r"/>
            <a:r>
              <a:rPr lang="hr-HR" dirty="0">
                <a:latin typeface="Lucida Calligraphy" pitchFamily="66" charset="0"/>
              </a:rPr>
              <a:t>Pavao </a:t>
            </a:r>
            <a:r>
              <a:rPr lang="hr-HR" dirty="0" err="1">
                <a:latin typeface="Lucida Calligraphy" pitchFamily="66" charset="0"/>
              </a:rPr>
              <a:t>Pavličić</a:t>
            </a:r>
            <a:r>
              <a:rPr lang="hr-HR" dirty="0">
                <a:latin typeface="Lucida Calligraphy" pitchFamily="66" charset="0"/>
              </a:rPr>
              <a:t>, Dunav</a:t>
            </a:r>
          </a:p>
        </p:txBody>
      </p:sp>
      <p:pic>
        <p:nvPicPr>
          <p:cNvPr id="19458" name="Picture 2" descr="http://www.eparhija-dalmatinska.hr/arhiva2007/Images2007/0028-02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04448" cy="379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8720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Informatika\Desktop\dunav\0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00" y="36180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niOkvir 1"/>
          <p:cNvSpPr txBox="1"/>
          <p:nvPr/>
        </p:nvSpPr>
        <p:spPr>
          <a:xfrm>
            <a:off x="179512" y="260648"/>
            <a:ext cx="51845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Lucida Calligraphy" pitchFamily="66" charset="0"/>
              </a:rPr>
              <a:t>„Dunav ima mnogo uloga, ali glavna mu je da pokreće turbine gradova na svojoj obali i daje im život.</a:t>
            </a:r>
          </a:p>
          <a:p>
            <a:r>
              <a:rPr lang="hr-HR" sz="2400" dirty="0">
                <a:latin typeface="Lucida Calligraphy" pitchFamily="66" charset="0"/>
              </a:rPr>
              <a:t>Kad to shvati, čovjek i može otići s Dunava, i živjeti drugdje, jer zna da neka mala, nevidljiva turbina, i na najvećoj daljini, pokreće i njega.“</a:t>
            </a:r>
            <a:endParaRPr lang="hr-HR" dirty="0">
              <a:latin typeface="Lucida Calligraphy" pitchFamily="66" charset="0"/>
            </a:endParaRPr>
          </a:p>
          <a:p>
            <a:r>
              <a:rPr lang="hr-HR" dirty="0">
                <a:latin typeface="Lucida Calligraphy" pitchFamily="66" charset="0"/>
              </a:rPr>
              <a:t>Pavao </a:t>
            </a:r>
            <a:r>
              <a:rPr lang="hr-HR" dirty="0" err="1">
                <a:latin typeface="Lucida Calligraphy" pitchFamily="66" charset="0"/>
              </a:rPr>
              <a:t>Pavličić</a:t>
            </a:r>
            <a:r>
              <a:rPr lang="hr-HR" dirty="0">
                <a:latin typeface="Lucida Calligraphy" pitchFamily="66" charset="0"/>
              </a:rPr>
              <a:t>, Dunav</a:t>
            </a:r>
          </a:p>
        </p:txBody>
      </p:sp>
      <p:pic>
        <p:nvPicPr>
          <p:cNvPr id="18433" name="Picture 1" descr="C:\Users\Informatika\Desktop\dunav\preuz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00" y="0"/>
            <a:ext cx="3960000" cy="296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Informatika\Desktop\dunav\Vuka_ri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17677"/>
            <a:ext cx="3960000" cy="2640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9968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83568" y="4919008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latin typeface="Lucida Calligraphy" pitchFamily="66" charset="0"/>
              </a:rPr>
              <a:t>„Pomisao na tebe uvijek me k rijeci dovodi… Silazi </a:t>
            </a:r>
            <a:r>
              <a:rPr lang="hr-HR" sz="2800" dirty="0" err="1">
                <a:latin typeface="Lucida Calligraphy" pitchFamily="66" charset="0"/>
              </a:rPr>
              <a:t>veče</a:t>
            </a:r>
            <a:r>
              <a:rPr lang="hr-HR" sz="2800" dirty="0">
                <a:latin typeface="Lucida Calligraphy" pitchFamily="66" charset="0"/>
              </a:rPr>
              <a:t>, a ti polako iz beskraja k meni dotičeš…“</a:t>
            </a:r>
          </a:p>
          <a:p>
            <a:pPr algn="r"/>
            <a:endParaRPr lang="hr-HR" dirty="0">
              <a:latin typeface="Lucida Calligraphy" pitchFamily="66" charset="0"/>
            </a:endParaRPr>
          </a:p>
          <a:p>
            <a:pPr algn="r"/>
            <a:r>
              <a:rPr lang="hr-HR" dirty="0">
                <a:latin typeface="Lucida Calligraphy" pitchFamily="66" charset="0"/>
              </a:rPr>
              <a:t>Bogdan </a:t>
            </a:r>
            <a:r>
              <a:rPr lang="hr-HR" dirty="0" err="1">
                <a:latin typeface="Lucida Calligraphy" pitchFamily="66" charset="0"/>
              </a:rPr>
              <a:t>Mesinger</a:t>
            </a:r>
            <a:r>
              <a:rPr lang="hr-HR" dirty="0">
                <a:latin typeface="Lucida Calligraphy" pitchFamily="66" charset="0"/>
              </a:rPr>
              <a:t>, Na obalama tvoga sna</a:t>
            </a:r>
          </a:p>
        </p:txBody>
      </p:sp>
      <p:pic>
        <p:nvPicPr>
          <p:cNvPr id="17409" name="Picture 1" descr="C:\Users\Informatika\Desktop\dunav\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200000" cy="47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2839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9512" y="188640"/>
            <a:ext cx="58326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Lucida Calligraphy" pitchFamily="66" charset="0"/>
              </a:rPr>
              <a:t>„Gledajte me kako ronim. </a:t>
            </a:r>
          </a:p>
          <a:p>
            <a:r>
              <a:rPr lang="hr-HR" sz="2800" dirty="0">
                <a:latin typeface="Lucida Calligraphy" pitchFamily="66" charset="0"/>
              </a:rPr>
              <a:t>Bitno je da me gledate kroz vodu… Bez vas nikad više ne bih pronašao onaj odraz.“</a:t>
            </a:r>
            <a:endParaRPr lang="hr-HR" dirty="0"/>
          </a:p>
          <a:p>
            <a:endParaRPr lang="hr-HR" dirty="0">
              <a:latin typeface="Lucida Calligraphy" pitchFamily="66" charset="0"/>
            </a:endParaRPr>
          </a:p>
          <a:p>
            <a:r>
              <a:rPr lang="hr-HR" dirty="0">
                <a:latin typeface="Lucida Calligraphy" pitchFamily="66" charset="0"/>
              </a:rPr>
              <a:t>Vlatko Ivandić, Atelje pod morem</a:t>
            </a:r>
          </a:p>
        </p:txBody>
      </p:sp>
      <p:pic>
        <p:nvPicPr>
          <p:cNvPr id="16386" name="Picture 2" descr="C:\Users\Informatika\Desktop\dunav\dunav-u-vukovaru-i-dalje-prijeti-radnici-grade-nasipe-504x335-20090727-20101019012042-211733.jpg"/>
          <p:cNvPicPr>
            <a:picLocks noChangeAspect="1" noChangeArrowheads="1"/>
          </p:cNvPicPr>
          <p:nvPr/>
        </p:nvPicPr>
        <p:blipFill>
          <a:blip r:embed="rId2" cstate="print"/>
          <a:srcRect t="11356"/>
          <a:stretch>
            <a:fillRect/>
          </a:stretch>
        </p:blipFill>
        <p:spPr bwMode="auto">
          <a:xfrm>
            <a:off x="0" y="3284984"/>
            <a:ext cx="4765780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C:\Users\Informatika\Desktop\dunav\Donau_sunrse_HDR_by_tienod.jpg"/>
          <p:cNvPicPr>
            <a:picLocks noChangeAspect="1" noChangeArrowheads="1"/>
          </p:cNvPicPr>
          <p:nvPr/>
        </p:nvPicPr>
        <p:blipFill>
          <a:blip r:embed="rId3" cstate="print"/>
          <a:srcRect l="4922" t="7875" r="4014" b="5501"/>
          <a:stretch>
            <a:fillRect/>
          </a:stretch>
        </p:blipFill>
        <p:spPr bwMode="auto">
          <a:xfrm>
            <a:off x="4845289" y="4302000"/>
            <a:ext cx="4298711" cy="2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Informatika\Desktop\dunav\hu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2226" y="0"/>
            <a:ext cx="2931774" cy="21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Users\Informatika\Desktop\dunav\img-pu-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1200" y="1916832"/>
            <a:ext cx="44928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497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9512" y="188640"/>
            <a:ext cx="87849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Lucida Calligraphy" pitchFamily="66" charset="0"/>
              </a:rPr>
              <a:t>„Bilo je to povlašteno mjesto. </a:t>
            </a:r>
          </a:p>
          <a:p>
            <a:r>
              <a:rPr lang="hr-HR" sz="2800" dirty="0">
                <a:latin typeface="Lucida Calligraphy" pitchFamily="66" charset="0"/>
              </a:rPr>
              <a:t>Priroda je od kristalnih stijena stvorila posebno čisto dno na kojemu su se pročišćivali riječni valovi. </a:t>
            </a:r>
          </a:p>
          <a:p>
            <a:r>
              <a:rPr lang="hr-HR" sz="2800" dirty="0">
                <a:latin typeface="Lucida Calligraphy" pitchFamily="66" charset="0"/>
              </a:rPr>
              <a:t>Rijeka tu bijaše tako prozirna da je njome svjetlost prolazila isto tako lako kao i zrakom, dok joj se dno podsmjehivalo suncu.“</a:t>
            </a:r>
          </a:p>
          <a:p>
            <a:endParaRPr lang="hr-HR" dirty="0"/>
          </a:p>
          <a:p>
            <a:pPr algn="r"/>
            <a:r>
              <a:rPr lang="hr-HR" dirty="0">
                <a:latin typeface="Lucida Calligraphy" pitchFamily="66" charset="0"/>
              </a:rPr>
              <a:t>Henri </a:t>
            </a:r>
            <a:r>
              <a:rPr lang="hr-HR" dirty="0" err="1">
                <a:latin typeface="Lucida Calligraphy" pitchFamily="66" charset="0"/>
              </a:rPr>
              <a:t>Bosco</a:t>
            </a:r>
            <a:r>
              <a:rPr lang="hr-HR" dirty="0">
                <a:latin typeface="Lucida Calligraphy" pitchFamily="66" charset="0"/>
              </a:rPr>
              <a:t>, Djeca i rijeka</a:t>
            </a:r>
          </a:p>
        </p:txBody>
      </p:sp>
      <p:pic>
        <p:nvPicPr>
          <p:cNvPr id="15362" name="Picture 2" descr="C:\Users\Informatika\Desktop\dunav\images.jpg"/>
          <p:cNvPicPr>
            <a:picLocks noChangeAspect="1" noChangeArrowheads="1"/>
          </p:cNvPicPr>
          <p:nvPr/>
        </p:nvPicPr>
        <p:blipFill>
          <a:blip r:embed="rId3" cstate="print"/>
          <a:srcRect l="2881"/>
          <a:stretch>
            <a:fillRect/>
          </a:stretch>
        </p:blipFill>
        <p:spPr bwMode="auto">
          <a:xfrm>
            <a:off x="4211960" y="3978000"/>
            <a:ext cx="493204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1" name="Picture 1" descr="C:\Users\Informatika\Desktop\dunav\Picture 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78000"/>
            <a:ext cx="432270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2511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88640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latin typeface="Lucida Calligraphy" pitchFamily="66" charset="0"/>
              </a:rPr>
              <a:t>On je prispjela rijeka. </a:t>
            </a:r>
          </a:p>
          <a:p>
            <a:pPr algn="ctr"/>
            <a:r>
              <a:rPr lang="hr-HR" sz="2800" dirty="0">
                <a:latin typeface="Lucida Calligraphy" pitchFamily="66" charset="0"/>
              </a:rPr>
              <a:t>Ja sam more.</a:t>
            </a:r>
          </a:p>
          <a:p>
            <a:pPr algn="ctr"/>
            <a:r>
              <a:rPr lang="hr-HR" sz="2800" dirty="0">
                <a:latin typeface="Lucida Calligraphy" pitchFamily="66" charset="0"/>
              </a:rPr>
              <a:t>Moje obale postaju njegove obale.</a:t>
            </a:r>
          </a:p>
          <a:p>
            <a:pPr algn="ctr"/>
            <a:r>
              <a:rPr lang="hr-HR" sz="2800" dirty="0">
                <a:latin typeface="Lucida Calligraphy" pitchFamily="66" charset="0"/>
              </a:rPr>
              <a:t>Moje oluje postaju njegovo uzglavlje.</a:t>
            </a:r>
          </a:p>
          <a:p>
            <a:pPr algn="ctr"/>
            <a:r>
              <a:rPr lang="hr-HR" sz="2800" dirty="0">
                <a:latin typeface="Lucida Calligraphy" pitchFamily="66" charset="0"/>
              </a:rPr>
              <a:t>Moja beskrajnost postaje njegov mir.</a:t>
            </a:r>
          </a:p>
          <a:p>
            <a:pPr algn="r"/>
            <a:endParaRPr lang="hr-HR" dirty="0">
              <a:latin typeface="Lucida Calligraphy" pitchFamily="66" charset="0"/>
            </a:endParaRPr>
          </a:p>
          <a:p>
            <a:pPr algn="r"/>
            <a:r>
              <a:rPr lang="hr-HR" dirty="0">
                <a:latin typeface="Lucida Calligraphy" pitchFamily="66" charset="0"/>
              </a:rPr>
              <a:t>Vesna Parun, Rijeka i more</a:t>
            </a:r>
          </a:p>
        </p:txBody>
      </p:sp>
      <p:pic>
        <p:nvPicPr>
          <p:cNvPr id="14337" name="Picture 1" descr="C:\Users\Informatika\Desktop\dunav\23.10.2010. 106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911410" y="2934000"/>
            <a:ext cx="5232590" cy="39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Informatika\Desktop\dunav\1781.PICT0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34000"/>
            <a:ext cx="3582301" cy="39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4601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076056" y="260648"/>
            <a:ext cx="388843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Lucida Calligraphy" pitchFamily="66" charset="0"/>
              </a:rPr>
              <a:t>„Ondje gdje se još mlada rijeka snaži novim vodama da bi silna potekla prema beskonačnoj ravnici i dalekim sjevernim morima, stajao je grad sagrađen od srušenih stabala, opkoljen visokim koljem i dubokim opkopom.“</a:t>
            </a:r>
            <a:endParaRPr lang="hr-HR" dirty="0">
              <a:latin typeface="Lucida Calligraphy" pitchFamily="66" charset="0"/>
            </a:endParaRPr>
          </a:p>
          <a:p>
            <a:pPr algn="r"/>
            <a:endParaRPr lang="hr-HR" dirty="0">
              <a:latin typeface="Lucida Calligraphy" pitchFamily="66" charset="0"/>
            </a:endParaRPr>
          </a:p>
          <a:p>
            <a:pPr algn="r"/>
            <a:r>
              <a:rPr lang="hr-HR" dirty="0">
                <a:latin typeface="Lucida Calligraphy" pitchFamily="66" charset="0"/>
              </a:rPr>
              <a:t>Hrvoje Hitrec, Dolazak Hrvata</a:t>
            </a:r>
          </a:p>
        </p:txBody>
      </p:sp>
      <p:pic>
        <p:nvPicPr>
          <p:cNvPr id="1026" name="Picture 2" descr="C:\Users\Informatika\Desktop\dunav\vukovar-ilok-batina-pripremaju-se-dolazak-vodenog-vala-slika-1060297.jpg"/>
          <p:cNvPicPr>
            <a:picLocks noChangeAspect="1" noChangeArrowheads="1"/>
          </p:cNvPicPr>
          <p:nvPr/>
        </p:nvPicPr>
        <p:blipFill>
          <a:blip r:embed="rId2" cstate="print"/>
          <a:srcRect l="9277" t="-1"/>
          <a:stretch>
            <a:fillRect/>
          </a:stretch>
        </p:blipFill>
        <p:spPr bwMode="auto">
          <a:xfrm>
            <a:off x="0" y="188640"/>
            <a:ext cx="5040000" cy="302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Informatika\Desktop\dunav\60815445-vukovar-dunav-poplava.jpg"/>
          <p:cNvPicPr>
            <a:picLocks noChangeAspect="1" noChangeArrowheads="1"/>
          </p:cNvPicPr>
          <p:nvPr/>
        </p:nvPicPr>
        <p:blipFill>
          <a:blip r:embed="rId3" cstate="print"/>
          <a:srcRect t="4725" r="3926" b="5501"/>
          <a:stretch>
            <a:fillRect/>
          </a:stretch>
        </p:blipFill>
        <p:spPr bwMode="auto">
          <a:xfrm>
            <a:off x="0" y="3501008"/>
            <a:ext cx="5040000" cy="313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1919">
    <p:strips dir="rd"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604</Words>
  <Application>Microsoft Office PowerPoint</Application>
  <PresentationFormat>Prikaz na zaslonu (4:3)</PresentationFormat>
  <Paragraphs>63</Paragraphs>
  <Slides>20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Calibri</vt:lpstr>
      <vt:lpstr>Lucida Calligraphy</vt:lpstr>
      <vt:lpstr>Lucida Handwriting</vt:lpstr>
      <vt:lpstr>Office tema</vt:lpstr>
      <vt:lpstr>DUNAV – rijeka koja spaja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DUNAV – rijeka koja spaja</dc:title>
  <dc:creator>Informatika</dc:creator>
  <cp:lastModifiedBy>Sanela Kralj</cp:lastModifiedBy>
  <cp:revision>58</cp:revision>
  <dcterms:created xsi:type="dcterms:W3CDTF">2014-03-20T08:06:08Z</dcterms:created>
  <dcterms:modified xsi:type="dcterms:W3CDTF">2025-01-05T18:43:06Z</dcterms:modified>
</cp:coreProperties>
</file>